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74"/>
  </p:notesMasterIdLst>
  <p:handoutMasterIdLst>
    <p:handoutMasterId r:id="rId75"/>
  </p:handoutMasterIdLst>
  <p:sldIdLst>
    <p:sldId id="256" r:id="rId2"/>
    <p:sldId id="259" r:id="rId3"/>
    <p:sldId id="261" r:id="rId4"/>
    <p:sldId id="307" r:id="rId5"/>
    <p:sldId id="309" r:id="rId6"/>
    <p:sldId id="310" r:id="rId7"/>
    <p:sldId id="308" r:id="rId8"/>
    <p:sldId id="368" r:id="rId9"/>
    <p:sldId id="311" r:id="rId10"/>
    <p:sldId id="296" r:id="rId11"/>
    <p:sldId id="312" r:id="rId12"/>
    <p:sldId id="313" r:id="rId13"/>
    <p:sldId id="315" r:id="rId14"/>
    <p:sldId id="314" r:id="rId15"/>
    <p:sldId id="316" r:id="rId16"/>
    <p:sldId id="317" r:id="rId17"/>
    <p:sldId id="318" r:id="rId18"/>
    <p:sldId id="319" r:id="rId19"/>
    <p:sldId id="320" r:id="rId20"/>
    <p:sldId id="297" r:id="rId21"/>
    <p:sldId id="322" r:id="rId22"/>
    <p:sldId id="321" r:id="rId23"/>
    <p:sldId id="323" r:id="rId24"/>
    <p:sldId id="324" r:id="rId25"/>
    <p:sldId id="325" r:id="rId26"/>
    <p:sldId id="298" r:id="rId27"/>
    <p:sldId id="326" r:id="rId28"/>
    <p:sldId id="327" r:id="rId29"/>
    <p:sldId id="328" r:id="rId30"/>
    <p:sldId id="329" r:id="rId31"/>
    <p:sldId id="330" r:id="rId32"/>
    <p:sldId id="331" r:id="rId33"/>
    <p:sldId id="300" r:id="rId34"/>
    <p:sldId id="332" r:id="rId35"/>
    <p:sldId id="333" r:id="rId36"/>
    <p:sldId id="334" r:id="rId37"/>
    <p:sldId id="342" r:id="rId38"/>
    <p:sldId id="335" r:id="rId39"/>
    <p:sldId id="336" r:id="rId40"/>
    <p:sldId id="344" r:id="rId41"/>
    <p:sldId id="337" r:id="rId42"/>
    <p:sldId id="345" r:id="rId43"/>
    <p:sldId id="346" r:id="rId44"/>
    <p:sldId id="338" r:id="rId45"/>
    <p:sldId id="347" r:id="rId46"/>
    <p:sldId id="348" r:id="rId47"/>
    <p:sldId id="339" r:id="rId48"/>
    <p:sldId id="349" r:id="rId49"/>
    <p:sldId id="340" r:id="rId50"/>
    <p:sldId id="350" r:id="rId51"/>
    <p:sldId id="351" r:id="rId52"/>
    <p:sldId id="341" r:id="rId53"/>
    <p:sldId id="353" r:id="rId54"/>
    <p:sldId id="352" r:id="rId55"/>
    <p:sldId id="301" r:id="rId56"/>
    <p:sldId id="354" r:id="rId57"/>
    <p:sldId id="355" r:id="rId58"/>
    <p:sldId id="356" r:id="rId59"/>
    <p:sldId id="302" r:id="rId60"/>
    <p:sldId id="357" r:id="rId61"/>
    <p:sldId id="358" r:id="rId62"/>
    <p:sldId id="359" r:id="rId63"/>
    <p:sldId id="360" r:id="rId64"/>
    <p:sldId id="299" r:id="rId65"/>
    <p:sldId id="361" r:id="rId66"/>
    <p:sldId id="362" r:id="rId67"/>
    <p:sldId id="279" r:id="rId68"/>
    <p:sldId id="363" r:id="rId69"/>
    <p:sldId id="364" r:id="rId70"/>
    <p:sldId id="365" r:id="rId71"/>
    <p:sldId id="366" r:id="rId72"/>
    <p:sldId id="367" r:id="rId73"/>
  </p:sldIdLst>
  <p:sldSz cx="9144000" cy="5143500" type="screen16x9"/>
  <p:notesSz cx="6858000" cy="9144000"/>
  <p:embeddedFontLst>
    <p:embeddedFont>
      <p:font typeface="Baguet Script" panose="00000500000000000000" pitchFamily="2" charset="0"/>
      <p:regular r:id="rId76"/>
    </p:embeddedFont>
    <p:embeddedFont>
      <p:font typeface="Open Sans" panose="020B0606030504020204" pitchFamily="34" charset="0"/>
      <p:regular r:id="rId77"/>
    </p:embeddedFont>
    <p:embeddedFont>
      <p:font typeface="Permanent Marker" panose="020B0604020202020204" charset="0"/>
      <p:regular r:id="rId78"/>
    </p:embeddedFont>
    <p:embeddedFont>
      <p:font typeface="Source Sans Pro" panose="020B0503030403020204" pitchFamily="34" charset="0"/>
      <p:regular r:id="rId79"/>
      <p:bold r:id="rId80"/>
      <p:italic r:id="rId81"/>
      <p:boldItalic r:id="rId8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3E3C8FF-8B87-4EE5-BC46-B188729109F7}">
  <a:tblStyle styleId="{03E3C8FF-8B87-4EE5-BC46-B188729109F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FFC4C59-DCFD-4FA4-B9E0-7F60744AF68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4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5.fntdata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2A39192-ED06-E918-966C-2272E19E66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www.drtehreemfatima.com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359DAE-E4E0-83BD-2505-4D8C496939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466A1-C011-4DF3-B4A3-103DA03668AD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89EA3-4664-D8E0-DD43-E359A726C1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www.drtehreemfatima.com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22943B-B14B-E6AC-7321-0420F2DD4A8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5375C-E8F8-4AE1-9524-EE2337ED6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34981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0971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3039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3715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7738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9713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7656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24619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3981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38783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7174cd33_0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7174cd33_0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blu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295550" y="1991813"/>
            <a:ext cx="6552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red">
  <p:cSld name="TITLE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295550" y="1991813"/>
            <a:ext cx="6552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yellow">
  <p:cSld name="TITLE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ctrTitle"/>
          </p:nvPr>
        </p:nvSpPr>
        <p:spPr>
          <a:xfrm>
            <a:off x="1295550" y="1991813"/>
            <a:ext cx="6552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 red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ctrTitle"/>
          </p:nvPr>
        </p:nvSpPr>
        <p:spPr>
          <a:xfrm>
            <a:off x="1557300" y="1640494"/>
            <a:ext cx="6029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subTitle" idx="1"/>
          </p:nvPr>
        </p:nvSpPr>
        <p:spPr>
          <a:xfrm>
            <a:off x="1557300" y="2668610"/>
            <a:ext cx="6029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 blue">
  <p:cSld name="TITLE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ctrTitle"/>
          </p:nvPr>
        </p:nvSpPr>
        <p:spPr>
          <a:xfrm>
            <a:off x="1557300" y="1640494"/>
            <a:ext cx="6029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subTitle" idx="1"/>
          </p:nvPr>
        </p:nvSpPr>
        <p:spPr>
          <a:xfrm>
            <a:off x="1557300" y="2668610"/>
            <a:ext cx="6029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 yellow">
  <p:cSld name="TITLE_1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ctrTitle"/>
          </p:nvPr>
        </p:nvSpPr>
        <p:spPr>
          <a:xfrm>
            <a:off x="1557300" y="1640494"/>
            <a:ext cx="6029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subTitle" idx="1"/>
          </p:nvPr>
        </p:nvSpPr>
        <p:spPr>
          <a:xfrm>
            <a:off x="1557300" y="2668610"/>
            <a:ext cx="6029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yellow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1104300" y="2276100"/>
            <a:ext cx="69354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 i="1"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 i="1"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 i="1"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 i="1"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 i="1"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 i="1"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 i="1"/>
            </a:lvl9pPr>
          </a:lstStyle>
          <a:p>
            <a:endParaRPr/>
          </a:p>
        </p:txBody>
      </p:sp>
      <p:sp>
        <p:nvSpPr>
          <p:cNvPr id="31" name="Google Shape;31;p8"/>
          <p:cNvSpPr txBox="1"/>
          <p:nvPr/>
        </p:nvSpPr>
        <p:spPr>
          <a:xfrm>
            <a:off x="3593400" y="1283826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3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“</a:t>
            </a:r>
            <a:endParaRPr sz="9600">
              <a:solidFill>
                <a:schemeClr val="accent3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red">
  <p:cSld name="TITLE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body" idx="1"/>
          </p:nvPr>
        </p:nvSpPr>
        <p:spPr>
          <a:xfrm>
            <a:off x="1104300" y="2276100"/>
            <a:ext cx="69354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 i="1"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 i="1"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 i="1"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 i="1"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 i="1"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 i="1"/>
            </a:lvl8pPr>
            <a:lvl9pPr marL="4114800" lvl="8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 i="1"/>
            </a:lvl9pPr>
          </a:lstStyle>
          <a:p>
            <a:endParaRPr/>
          </a:p>
        </p:txBody>
      </p:sp>
      <p:sp>
        <p:nvSpPr>
          <p:cNvPr id="35" name="Google Shape;35;p9"/>
          <p:cNvSpPr txBox="1"/>
          <p:nvPr/>
        </p:nvSpPr>
        <p:spPr>
          <a:xfrm>
            <a:off x="3593400" y="992123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“</a:t>
            </a:r>
            <a:endParaRPr sz="9600">
              <a:solidFill>
                <a:schemeClr val="accen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6" name="Google Shape;36;p9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blue">
  <p:cSld name="TITLE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1104300" y="2276100"/>
            <a:ext cx="69354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 i="1"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 i="1"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 i="1"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 i="1"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 i="1"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 i="1"/>
            </a:lvl8pPr>
            <a:lvl9pPr marL="4114800" lvl="8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 i="1"/>
            </a:lvl9pPr>
          </a:lstStyle>
          <a:p>
            <a:endParaRPr/>
          </a:p>
        </p:txBody>
      </p:sp>
      <p:sp>
        <p:nvSpPr>
          <p:cNvPr id="39" name="Google Shape;39;p10"/>
          <p:cNvSpPr txBox="1"/>
          <p:nvPr/>
        </p:nvSpPr>
        <p:spPr>
          <a:xfrm>
            <a:off x="3593400" y="1283826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“</a:t>
            </a:r>
            <a:endParaRPr sz="9600">
              <a:solidFill>
                <a:schemeClr val="accent5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/>
          </p:nvPr>
        </p:nvSpPr>
        <p:spPr>
          <a:xfrm>
            <a:off x="457200" y="-22622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911700" y="1200150"/>
            <a:ext cx="73206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▸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457200" y="-22622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>
            <a:off x="804800" y="1200150"/>
            <a:ext cx="3657000" cy="328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2"/>
          </p:nvPr>
        </p:nvSpPr>
        <p:spPr>
          <a:xfrm>
            <a:off x="4682201" y="1200150"/>
            <a:ext cx="3657000" cy="328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7200" y="-22622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89275" y="1200150"/>
            <a:ext cx="2631900" cy="32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2"/>
          </p:nvPr>
        </p:nvSpPr>
        <p:spPr>
          <a:xfrm>
            <a:off x="3256047" y="1200150"/>
            <a:ext cx="2631900" cy="32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3"/>
          </p:nvPr>
        </p:nvSpPr>
        <p:spPr>
          <a:xfrm>
            <a:off x="6022819" y="1200150"/>
            <a:ext cx="2631900" cy="32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-22622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ermanent Marker"/>
              <a:buNone/>
              <a:defRPr sz="24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ermanent Marker"/>
              <a:buNone/>
              <a:defRPr sz="24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ermanent Marker"/>
              <a:buNone/>
              <a:defRPr sz="24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ermanent Marker"/>
              <a:buNone/>
              <a:defRPr sz="24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ermanent Marker"/>
              <a:buNone/>
              <a:defRPr sz="24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ermanent Marker"/>
              <a:buNone/>
              <a:defRPr sz="24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ermanent Marker"/>
              <a:buNone/>
              <a:defRPr sz="24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ermanent Marker"/>
              <a:buNone/>
              <a:defRPr sz="24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ermanent Marker"/>
              <a:buNone/>
              <a:defRPr sz="24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11700" y="1200150"/>
            <a:ext cx="73206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Sans Pro"/>
              <a:buChar char="▸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Sans Pro"/>
              <a:buChar char="○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Sans Pro"/>
              <a:buChar char="■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●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○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■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●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○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■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2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>
              <a:buNone/>
              <a:defRPr sz="12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>
              <a:buNone/>
              <a:defRPr sz="12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>
              <a:buNone/>
              <a:defRPr sz="12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>
              <a:buNone/>
              <a:defRPr sz="12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>
              <a:buNone/>
              <a:defRPr sz="12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>
              <a:buNone/>
              <a:defRPr sz="12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>
              <a:buNone/>
              <a:defRPr sz="12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>
              <a:buNone/>
              <a:defRPr sz="12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2" r:id="rId13"/>
  </p:sldLayoutIdLst>
  <p:transition>
    <p:fade thruBlk="1"/>
  </p:transition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75DFE-E034-45BE-8CF1-F473599B2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4300" y="3704959"/>
            <a:ext cx="6935400" cy="819900"/>
          </a:xfrm>
        </p:spPr>
        <p:txBody>
          <a:bodyPr/>
          <a:lstStyle/>
          <a:p>
            <a:pPr marL="0">
              <a:spcBef>
                <a:spcPts val="0"/>
              </a:spcBef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Baguet Script" panose="00000500000000000000" pitchFamily="2" charset="0"/>
              </a:rPr>
              <a:t>Dr Tehreem Fatima</a:t>
            </a:r>
          </a:p>
          <a:p>
            <a:pPr marL="0">
              <a:spcBef>
                <a:spcPts val="0"/>
              </a:spcBef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Baguet Script" panose="00000500000000000000" pitchFamily="2" charset="0"/>
              </a:rPr>
              <a:t>Registrar Radiology</a:t>
            </a:r>
          </a:p>
          <a:p>
            <a:pPr marL="0">
              <a:spcBef>
                <a:spcPts val="0"/>
              </a:spcBef>
            </a:pPr>
            <a:endParaRPr lang="en-US" dirty="0">
              <a:latin typeface="Baguet Script" panose="00000500000000000000" pitchFamily="2" charset="0"/>
            </a:endParaRPr>
          </a:p>
        </p:txBody>
      </p:sp>
      <p:sp>
        <p:nvSpPr>
          <p:cNvPr id="73" name="Slide Number Placeholder 2">
            <a:extLst>
              <a:ext uri="{FF2B5EF4-FFF2-40B4-BE49-F238E27FC236}">
                <a16:creationId xmlns:a16="http://schemas.microsoft.com/office/drawing/2014/main" id="{EB0B7734-7672-0AB1-EB06-6AE759F43E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600"/>
                </a:spcAft>
                <a:buNone/>
              </a:pPr>
              <a:t>1</a:t>
            </a:fld>
            <a:endParaRPr lang="en"/>
          </a:p>
        </p:txBody>
      </p:sp>
      <p:sp>
        <p:nvSpPr>
          <p:cNvPr id="68" name="Google Shape;68;p17"/>
          <p:cNvSpPr txBox="1">
            <a:spLocks noGrp="1"/>
          </p:cNvSpPr>
          <p:nvPr>
            <p:ph type="ctrTitle" idx="4294967295"/>
          </p:nvPr>
        </p:nvSpPr>
        <p:spPr>
          <a:xfrm>
            <a:off x="1486500" y="1927360"/>
            <a:ext cx="6553200" cy="1158875"/>
          </a:xfr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/>
              <a:t>MSK-</a:t>
            </a:r>
            <a:br>
              <a:rPr lang="en-US" sz="3400" b="1" dirty="0"/>
            </a:br>
            <a:r>
              <a:rPr lang="en-US" sz="3400" b="1" dirty="0"/>
              <a:t>CONGENITAL ANOMALIES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FDFD81-31B4-7BAB-4A5C-742259B60581}"/>
              </a:ext>
            </a:extLst>
          </p:cNvPr>
          <p:cNvSpPr/>
          <p:nvPr/>
        </p:nvSpPr>
        <p:spPr>
          <a:xfrm>
            <a:off x="2787132" y="156976"/>
            <a:ext cx="411843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ctrTitle"/>
          </p:nvPr>
        </p:nvSpPr>
        <p:spPr>
          <a:xfrm>
            <a:off x="218831" y="1640494"/>
            <a:ext cx="9308123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 err="1">
                <a:solidFill>
                  <a:schemeClr val="tx1"/>
                </a:solidFill>
              </a:rPr>
              <a:t>Chondrodystrophia</a:t>
            </a:r>
            <a:r>
              <a:rPr lang="en-US" sz="4400" dirty="0">
                <a:solidFill>
                  <a:schemeClr val="tx1"/>
                </a:solidFill>
              </a:rPr>
              <a:t> ossificans</a:t>
            </a:r>
            <a:endParaRPr sz="4400" dirty="0">
              <a:solidFill>
                <a:schemeClr val="tx1"/>
              </a:solidFill>
            </a:endParaRPr>
          </a:p>
        </p:txBody>
      </p:sp>
      <p:sp>
        <p:nvSpPr>
          <p:cNvPr id="91" name="Google Shape;91;p20"/>
          <p:cNvSpPr txBox="1">
            <a:spLocks noGrp="1"/>
          </p:cNvSpPr>
          <p:nvPr>
            <p:ph type="subTitle" idx="1"/>
          </p:nvPr>
        </p:nvSpPr>
        <p:spPr>
          <a:xfrm>
            <a:off x="1557300" y="2668610"/>
            <a:ext cx="6029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Chondrodysplasia punctata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Dysplasia Epiphysiealis punctata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Stippled Epiphysis</a:t>
            </a:r>
            <a:endParaRPr b="1" dirty="0"/>
          </a:p>
        </p:txBody>
      </p:sp>
      <p:sp>
        <p:nvSpPr>
          <p:cNvPr id="92" name="Google Shape;92;p20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61E8AD-ECAC-4644-CC06-D8AF0E14D22E}"/>
              </a:ext>
            </a:extLst>
          </p:cNvPr>
          <p:cNvSpPr txBox="1"/>
          <p:nvPr/>
        </p:nvSpPr>
        <p:spPr>
          <a:xfrm>
            <a:off x="2189356" y="276278"/>
            <a:ext cx="47652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2"/>
          <p:cNvSpPr txBox="1">
            <a:spLocks noGrp="1"/>
          </p:cNvSpPr>
          <p:nvPr>
            <p:ph type="title"/>
          </p:nvPr>
        </p:nvSpPr>
        <p:spPr>
          <a:xfrm>
            <a:off x="457200" y="-22622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  <a:b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</a:br>
            <a:endParaRPr dirty="0"/>
          </a:p>
        </p:txBody>
      </p:sp>
      <p:sp>
        <p:nvSpPr>
          <p:cNvPr id="104" name="Google Shape;104;p22"/>
          <p:cNvSpPr txBox="1">
            <a:spLocks noGrp="1"/>
          </p:cNvSpPr>
          <p:nvPr>
            <p:ph type="body" idx="1"/>
          </p:nvPr>
        </p:nvSpPr>
        <p:spPr>
          <a:xfrm>
            <a:off x="175719" y="834778"/>
            <a:ext cx="5147130" cy="41133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▸"/>
            </a:pPr>
            <a:r>
              <a:rPr lang="en-US" b="0" i="0" dirty="0">
                <a:solidFill>
                  <a:srgbClr val="3D3D3D"/>
                </a:solidFill>
                <a:effectLst/>
                <a:latin typeface="Open Sans" panose="020B0606030504020204" pitchFamily="34" charset="0"/>
              </a:rPr>
              <a:t>Rare congenital syndrome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▸"/>
            </a:pPr>
            <a:endParaRPr lang="en-US" b="0" i="0" dirty="0">
              <a:solidFill>
                <a:srgbClr val="3D3D3D"/>
              </a:solidFill>
              <a:effectLst/>
              <a:latin typeface="Open Sans" panose="020B0606030504020204" pitchFamily="34" charset="0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▸"/>
            </a:pPr>
            <a:r>
              <a:rPr lang="en-US" dirty="0">
                <a:solidFill>
                  <a:srgbClr val="3D3D3D"/>
                </a:solidFill>
                <a:latin typeface="Open Sans" panose="020B0606030504020204" pitchFamily="34" charset="0"/>
              </a:rPr>
              <a:t>Peroxisomes 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▸"/>
            </a:pPr>
            <a:endParaRPr lang="en-US" b="0" i="0" dirty="0">
              <a:solidFill>
                <a:srgbClr val="3D3D3D"/>
              </a:solidFill>
              <a:effectLst/>
              <a:latin typeface="Open Sans" panose="020B0606030504020204" pitchFamily="34" charset="0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▸"/>
            </a:pPr>
            <a:r>
              <a:rPr lang="en-US" b="0" i="0" dirty="0">
                <a:solidFill>
                  <a:srgbClr val="3D3D3D"/>
                </a:solidFill>
                <a:effectLst/>
                <a:latin typeface="Open Sans" panose="020B0606030504020204" pitchFamily="34" charset="0"/>
              </a:rPr>
              <a:t>Calcific stippling of cartilage and peri-articular soft tissues is often a common feature.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▸"/>
            </a:pPr>
            <a:endParaRPr dirty="0"/>
          </a:p>
        </p:txBody>
      </p:sp>
      <p:sp>
        <p:nvSpPr>
          <p:cNvPr id="105" name="Google Shape;105;p22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40F888-7741-4AB6-9880-0BEF43618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746" y="1063083"/>
            <a:ext cx="3474535" cy="28289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26F65-E9DD-487A-840B-6BE67FB44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96" y="-5533"/>
            <a:ext cx="8229600" cy="857400"/>
          </a:xfrm>
        </p:spPr>
        <p:txBody>
          <a:bodyPr/>
          <a:lstStyle/>
          <a:p>
            <a:r>
              <a:rPr lang="en-US" sz="4000" b="1" dirty="0">
                <a:solidFill>
                  <a:schemeClr val="tx1"/>
                </a:solidFill>
              </a:rPr>
              <a:t>types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A17004-262C-438E-B340-7D81D5172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700" y="1263702"/>
            <a:ext cx="4271300" cy="3284100"/>
          </a:xfrm>
        </p:spPr>
        <p:txBody>
          <a:bodyPr/>
          <a:lstStyle/>
          <a:p>
            <a:r>
              <a:rPr lang="en-US" sz="2400" b="1" dirty="0" err="1"/>
              <a:t>Rhizomelic</a:t>
            </a:r>
            <a:r>
              <a:rPr lang="en-US" sz="2400" b="1" dirty="0"/>
              <a:t> Type</a:t>
            </a:r>
          </a:p>
          <a:p>
            <a:endParaRPr lang="en-US" b="1" dirty="0"/>
          </a:p>
          <a:p>
            <a:endParaRPr lang="en-US" b="1" dirty="0"/>
          </a:p>
          <a:p>
            <a:pPr lvl="1"/>
            <a:r>
              <a:rPr lang="en-US" b="1" dirty="0"/>
              <a:t>Usually lethal</a:t>
            </a:r>
          </a:p>
          <a:p>
            <a:pPr lvl="1"/>
            <a:r>
              <a:rPr lang="en-US" b="1" dirty="0"/>
              <a:t>Most common</a:t>
            </a:r>
          </a:p>
          <a:p>
            <a:pPr lvl="1"/>
            <a:r>
              <a:rPr lang="en-US" b="1" dirty="0"/>
              <a:t>Ichthyosis may be seen</a:t>
            </a:r>
          </a:p>
          <a:p>
            <a:pPr lvl="1"/>
            <a:endParaRPr lang="en-US" b="1" dirty="0"/>
          </a:p>
          <a:p>
            <a:pPr lvl="1"/>
            <a:endParaRPr lang="en-US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9EE893-82F7-47FE-84E6-4EA6E2EA0EF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0" y="1253472"/>
            <a:ext cx="4739670" cy="3284100"/>
          </a:xfrm>
        </p:spPr>
        <p:txBody>
          <a:bodyPr/>
          <a:lstStyle/>
          <a:p>
            <a:r>
              <a:rPr lang="en-US" sz="2400" b="1" dirty="0"/>
              <a:t>Non-</a:t>
            </a:r>
            <a:r>
              <a:rPr lang="en-US" sz="2400" b="1" dirty="0" err="1"/>
              <a:t>Rhizomelic</a:t>
            </a:r>
            <a:r>
              <a:rPr lang="en-US" sz="2400" b="1" dirty="0"/>
              <a:t> Type</a:t>
            </a:r>
          </a:p>
          <a:p>
            <a:endParaRPr lang="en-US" b="1" dirty="0"/>
          </a:p>
          <a:p>
            <a:pPr marL="101600" indent="0">
              <a:buNone/>
            </a:pPr>
            <a:endParaRPr lang="en-US" b="1" dirty="0"/>
          </a:p>
          <a:p>
            <a:pPr lvl="1"/>
            <a:r>
              <a:rPr lang="en-US" b="1" dirty="0" err="1"/>
              <a:t>Brachytelephalyngic</a:t>
            </a:r>
            <a:endParaRPr lang="en-US" b="1" dirty="0"/>
          </a:p>
          <a:p>
            <a:pPr lvl="1"/>
            <a:r>
              <a:rPr lang="en-US" b="1" dirty="0" err="1"/>
              <a:t>Conradi</a:t>
            </a:r>
            <a:r>
              <a:rPr lang="en-US" b="1" dirty="0"/>
              <a:t> </a:t>
            </a:r>
            <a:r>
              <a:rPr lang="en-US" b="1" dirty="0" err="1"/>
              <a:t>Hunerman</a:t>
            </a:r>
            <a:r>
              <a:rPr lang="en-US" b="1" dirty="0"/>
              <a:t> Syndrome</a:t>
            </a:r>
          </a:p>
          <a:p>
            <a:pPr lvl="1"/>
            <a:r>
              <a:rPr lang="en-US" b="1" dirty="0"/>
              <a:t>X-linked dominant &gt; severe in males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74406C-B754-4457-BFE5-FF0FE6CA2E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22A888-CF5C-4B02-B8E9-1E989D445483}"/>
              </a:ext>
            </a:extLst>
          </p:cNvPr>
          <p:cNvSpPr txBox="1"/>
          <p:nvPr/>
        </p:nvSpPr>
        <p:spPr>
          <a:xfrm>
            <a:off x="390293" y="4404143"/>
            <a:ext cx="822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  <a:endParaRPr lang="en-US" sz="1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54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2"/>
          <p:cNvSpPr txBox="1">
            <a:spLocks noGrp="1"/>
          </p:cNvSpPr>
          <p:nvPr>
            <p:ph type="title"/>
          </p:nvPr>
        </p:nvSpPr>
        <p:spPr>
          <a:xfrm>
            <a:off x="457200" y="-22622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6">
                    <a:lumMod val="50000"/>
                  </a:schemeClr>
                </a:solidFill>
              </a:rPr>
              <a:t>RADIOGRAPHIC FEATURES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4" name="Google Shape;104;p22"/>
          <p:cNvSpPr txBox="1">
            <a:spLocks noGrp="1"/>
          </p:cNvSpPr>
          <p:nvPr>
            <p:ph type="body" idx="1"/>
          </p:nvPr>
        </p:nvSpPr>
        <p:spPr>
          <a:xfrm>
            <a:off x="0" y="1200150"/>
            <a:ext cx="9029700" cy="34090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▸"/>
            </a:pPr>
            <a:r>
              <a:rPr lang="en-US" b="0" i="0" dirty="0">
                <a:solidFill>
                  <a:srgbClr val="3D3D3D"/>
                </a:solidFill>
                <a:effectLst/>
                <a:latin typeface="Open Sans" panose="020B0606030504020204" pitchFamily="34" charset="0"/>
              </a:rPr>
              <a:t>Punctate calcifications</a:t>
            </a:r>
          </a:p>
          <a:p>
            <a:pPr lvl="7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b="0" i="0" dirty="0">
                <a:solidFill>
                  <a:srgbClr val="3D3D3D"/>
                </a:solidFill>
                <a:effectLst/>
                <a:latin typeface="Open Sans" panose="020B0606030504020204" pitchFamily="34" charset="0"/>
              </a:rPr>
              <a:t> Tarsus &amp; carpus</a:t>
            </a:r>
          </a:p>
          <a:p>
            <a:pPr lvl="7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D3D3D"/>
                </a:solidFill>
                <a:latin typeface="Open Sans" panose="020B0606030504020204" pitchFamily="34" charset="0"/>
              </a:rPr>
              <a:t>Long bone epiphysis</a:t>
            </a:r>
          </a:p>
          <a:p>
            <a:pPr lvl="7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D3D3D"/>
                </a:solidFill>
                <a:latin typeface="Open Sans" panose="020B0606030504020204" pitchFamily="34" charset="0"/>
              </a:rPr>
              <a:t>Vertebral Transvers processes</a:t>
            </a:r>
          </a:p>
          <a:p>
            <a:pPr lvl="7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b="0" i="0" dirty="0">
                <a:solidFill>
                  <a:srgbClr val="3D3D3D"/>
                </a:solidFill>
                <a:effectLst/>
                <a:latin typeface="Open Sans" panose="020B0606030504020204" pitchFamily="34" charset="0"/>
              </a:rPr>
              <a:t>Pubic bones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▸"/>
            </a:pPr>
            <a:r>
              <a:rPr lang="en-US" dirty="0">
                <a:solidFill>
                  <a:srgbClr val="3D3D3D"/>
                </a:solidFill>
                <a:latin typeface="Open Sans" panose="020B0606030504020204" pitchFamily="34" charset="0"/>
              </a:rPr>
              <a:t>M</a:t>
            </a:r>
            <a:r>
              <a:rPr lang="en-US" b="0" i="0" dirty="0">
                <a:solidFill>
                  <a:srgbClr val="3D3D3D"/>
                </a:solidFill>
                <a:effectLst/>
                <a:latin typeface="Open Sans" panose="020B0606030504020204" pitchFamily="34" charset="0"/>
              </a:rPr>
              <a:t>isshapen epiphysis, asymmetrical limb shortening.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▸"/>
            </a:pPr>
            <a:r>
              <a:rPr lang="en-US" dirty="0">
                <a:solidFill>
                  <a:srgbClr val="3D3D3D"/>
                </a:solidFill>
                <a:latin typeface="Open Sans" panose="020B0606030504020204" pitchFamily="34" charset="0"/>
              </a:rPr>
              <a:t>Scoliosis</a:t>
            </a:r>
            <a:endParaRPr lang="en-US" b="0" i="0" dirty="0">
              <a:solidFill>
                <a:srgbClr val="3D3D3D"/>
              </a:solidFill>
              <a:effectLst/>
              <a:latin typeface="Open Sans" panose="020B0606030504020204" pitchFamily="34" charset="0"/>
            </a:endParaRPr>
          </a:p>
          <a:p>
            <a:pPr marL="76200" indent="0">
              <a:buNone/>
            </a:pPr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▸"/>
            </a:pPr>
            <a:endParaRPr dirty="0"/>
          </a:p>
        </p:txBody>
      </p:sp>
      <p:sp>
        <p:nvSpPr>
          <p:cNvPr id="105" name="Google Shape;105;p22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964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2"/>
          <p:cNvSpPr txBox="1">
            <a:spLocks noGrp="1"/>
          </p:cNvSpPr>
          <p:nvPr>
            <p:ph type="title"/>
          </p:nvPr>
        </p:nvSpPr>
        <p:spPr>
          <a:xfrm>
            <a:off x="457200" y="-22622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4" name="Google Shape;104;p22"/>
          <p:cNvSpPr txBox="1">
            <a:spLocks noGrp="1"/>
          </p:cNvSpPr>
          <p:nvPr>
            <p:ph type="body" idx="1"/>
          </p:nvPr>
        </p:nvSpPr>
        <p:spPr>
          <a:xfrm>
            <a:off x="0" y="1200150"/>
            <a:ext cx="90297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▸"/>
            </a:pPr>
            <a:r>
              <a:rPr lang="en-US" dirty="0"/>
              <a:t>Recessive type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▸"/>
            </a:pPr>
            <a:r>
              <a:rPr lang="en-US" dirty="0"/>
              <a:t>More severe form &gt;&gt;  death in 1</a:t>
            </a:r>
            <a:r>
              <a:rPr lang="en-US" baseline="30000" dirty="0"/>
              <a:t>st</a:t>
            </a:r>
            <a:r>
              <a:rPr lang="en-US" dirty="0"/>
              <a:t> </a:t>
            </a:r>
            <a:r>
              <a:rPr lang="en-US" dirty="0" err="1"/>
              <a:t>yr</a:t>
            </a:r>
            <a:r>
              <a:rPr lang="en-US" dirty="0"/>
              <a:t> of life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▸"/>
            </a:pPr>
            <a:r>
              <a:rPr lang="en-US" dirty="0"/>
              <a:t>Survivors &gt;&gt; mentally defective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▸"/>
            </a:pPr>
            <a:r>
              <a:rPr lang="en-US" dirty="0"/>
              <a:t>Stippling of bones  plus trachea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▸"/>
            </a:pPr>
            <a:r>
              <a:rPr lang="en-US" dirty="0"/>
              <a:t>Vertebral bodies &gt;&gt; </a:t>
            </a:r>
            <a:r>
              <a:rPr lang="en-US" dirty="0" err="1"/>
              <a:t>clefting</a:t>
            </a:r>
            <a:endParaRPr dirty="0"/>
          </a:p>
        </p:txBody>
      </p:sp>
      <p:sp>
        <p:nvSpPr>
          <p:cNvPr id="105" name="Google Shape;105;p22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10F849-F2A2-6680-AB4C-FB014A299776}"/>
              </a:ext>
            </a:extLst>
          </p:cNvPr>
          <p:cNvSpPr txBox="1"/>
          <p:nvPr/>
        </p:nvSpPr>
        <p:spPr>
          <a:xfrm>
            <a:off x="2274849" y="2440629"/>
            <a:ext cx="4579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2068852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4A811-7266-4675-97BF-96D80DA26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  <a:b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7F5795-831C-4996-BD20-4A05141718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EDC0D3-5519-40D4-964A-024BCF4FD43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C578E3-DCEA-474D-891A-643AF2AFF6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6C4750-6C73-49AD-9ED3-01CDD9FD5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799" y="262770"/>
            <a:ext cx="3657000" cy="42214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5E7721-AFB0-439A-8C83-9C0B0F79BD7D}"/>
              </a:ext>
            </a:extLst>
          </p:cNvPr>
          <p:cNvSpPr txBox="1"/>
          <p:nvPr/>
        </p:nvSpPr>
        <p:spPr>
          <a:xfrm>
            <a:off x="758477" y="4588012"/>
            <a:ext cx="3813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There are innumerable punctate calcific deposits in all epiphysis.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438912-18D5-41FE-BF01-AAA5DDB44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602" y="262770"/>
            <a:ext cx="3657000" cy="42214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C374AA2-9DA3-4AED-B142-19BFA89D17D5}"/>
              </a:ext>
            </a:extLst>
          </p:cNvPr>
          <p:cNvSpPr txBox="1"/>
          <p:nvPr/>
        </p:nvSpPr>
        <p:spPr>
          <a:xfrm>
            <a:off x="4809398" y="4588012"/>
            <a:ext cx="3877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Short humerus (</a:t>
            </a:r>
            <a:r>
              <a:rPr lang="en-US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rhizomelic</a:t>
            </a:r>
            <a:r>
              <a:rPr lang="en-US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) 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</a:rPr>
              <a:t>&amp; </a:t>
            </a:r>
            <a:r>
              <a:rPr lang="en-US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mild metaphyseal flaring of distal humerus.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867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E073D-B62C-46BA-8BA5-B4BBB1689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  <a:b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BA1D8D-31A0-4BA9-B1CF-AE031734E0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0C043-B352-4518-9477-4DDAFDA98FC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37A982-F4A8-42B0-BBE2-503CADDB15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7CBA88-095D-4250-B649-95FA70726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63" y="834778"/>
            <a:ext cx="4095936" cy="36782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A314EC-0BDA-406C-B615-1D263E01F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265" y="834778"/>
            <a:ext cx="4023759" cy="369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563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2DD32-F742-4C63-8381-22B1F2AAD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8E7D60-A482-41ED-9978-D376DB0EC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19FCE-C854-4650-8C4F-985EF13323C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3E849B-9AA2-4149-AB17-D775F13148C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29FB4E-B593-4100-BBC8-EE88317E9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8" y="-22622"/>
            <a:ext cx="4452582" cy="51661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AF2C87-8113-4198-994E-3DD975BA2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981" y="-22622"/>
            <a:ext cx="5103802" cy="516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1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ctrTitle"/>
          </p:nvPr>
        </p:nvSpPr>
        <p:spPr>
          <a:xfrm>
            <a:off x="-526757" y="1648114"/>
            <a:ext cx="10197514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chemeClr val="tx1"/>
                </a:solidFill>
              </a:rPr>
              <a:t>MULTIPLE EPIPHYSEAL DYSPLASIA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91" name="Google Shape;91;p20"/>
          <p:cNvSpPr txBox="1">
            <a:spLocks noGrp="1"/>
          </p:cNvSpPr>
          <p:nvPr>
            <p:ph type="subTitle" idx="1"/>
          </p:nvPr>
        </p:nvSpPr>
        <p:spPr>
          <a:xfrm>
            <a:off x="1557300" y="2668610"/>
            <a:ext cx="6029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Dysplasia Epiphysealis Multiplex</a:t>
            </a:r>
            <a:endParaRPr b="1" dirty="0"/>
          </a:p>
        </p:txBody>
      </p:sp>
      <p:sp>
        <p:nvSpPr>
          <p:cNvPr id="92" name="Google Shape;92;p20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6E421B-2C5C-A697-DFE0-AEC3E441A9A7}"/>
              </a:ext>
            </a:extLst>
          </p:cNvPr>
          <p:cNvSpPr txBox="1"/>
          <p:nvPr/>
        </p:nvSpPr>
        <p:spPr>
          <a:xfrm>
            <a:off x="2022088" y="399955"/>
            <a:ext cx="50998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366184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887A2-6FE7-40CE-A443-A7A7C516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BB178-B94E-4A1B-9650-2DDF372A7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Autosomal dominant</a:t>
            </a:r>
          </a:p>
          <a:p>
            <a:pPr>
              <a:lnSpc>
                <a:spcPct val="150000"/>
              </a:lnSpc>
            </a:pPr>
            <a:r>
              <a:rPr lang="en-US" dirty="0"/>
              <a:t>Primarily affects epiphysis</a:t>
            </a:r>
          </a:p>
          <a:p>
            <a:pPr>
              <a:lnSpc>
                <a:spcPct val="150000"/>
              </a:lnSpc>
            </a:pPr>
            <a:r>
              <a:rPr lang="en-US" dirty="0"/>
              <a:t>Dwarfism of </a:t>
            </a:r>
            <a:r>
              <a:rPr lang="en-US" b="1" dirty="0"/>
              <a:t>short-limb </a:t>
            </a:r>
            <a:r>
              <a:rPr lang="en-US" dirty="0"/>
              <a:t>type may be seen</a:t>
            </a:r>
          </a:p>
          <a:p>
            <a:pPr>
              <a:lnSpc>
                <a:spcPct val="150000"/>
              </a:lnSpc>
            </a:pPr>
            <a:r>
              <a:rPr lang="en-US" dirty="0"/>
              <a:t>Manifests into many forms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977CB-AFDC-4865-8063-D33193440F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E23BDB-0022-F9C3-10D9-A80726A2DE8D}"/>
              </a:ext>
            </a:extLst>
          </p:cNvPr>
          <p:cNvSpPr txBox="1"/>
          <p:nvPr/>
        </p:nvSpPr>
        <p:spPr>
          <a:xfrm>
            <a:off x="2181922" y="4369389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228488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3C937A-633E-456B-9CC3-B098F21F1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3637FEC-D88B-4150-AEF9-A0EFF2ACC8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/>
              <a:t>Fairbank type</a:t>
            </a:r>
          </a:p>
          <a:p>
            <a:pPr>
              <a:lnSpc>
                <a:spcPct val="200000"/>
              </a:lnSpc>
            </a:pPr>
            <a:r>
              <a:rPr lang="en-US" dirty="0"/>
              <a:t>Small epiphysis</a:t>
            </a:r>
          </a:p>
          <a:p>
            <a:pPr>
              <a:lnSpc>
                <a:spcPct val="200000"/>
              </a:lnSpc>
            </a:pPr>
            <a:r>
              <a:rPr lang="en-US" dirty="0"/>
              <a:t>Severe form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D17117F-9B26-4778-972B-0E2D1442403A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/>
              <a:t>Ribbing type</a:t>
            </a:r>
          </a:p>
          <a:p>
            <a:pPr>
              <a:lnSpc>
                <a:spcPct val="200000"/>
              </a:lnSpc>
            </a:pPr>
            <a:r>
              <a:rPr lang="en-US" dirty="0"/>
              <a:t>Flat epiphysis</a:t>
            </a:r>
          </a:p>
          <a:p>
            <a:pPr>
              <a:lnSpc>
                <a:spcPct val="200000"/>
              </a:lnSpc>
            </a:pPr>
            <a:r>
              <a:rPr lang="en-US" dirty="0"/>
              <a:t>Mild form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ACA488-7CB0-417C-9307-93D4616BFBE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E61120-980E-6CDB-2D2B-197E2561F2E5}"/>
              </a:ext>
            </a:extLst>
          </p:cNvPr>
          <p:cNvSpPr txBox="1"/>
          <p:nvPr/>
        </p:nvSpPr>
        <p:spPr>
          <a:xfrm>
            <a:off x="2286000" y="2440629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3694251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E152E-7951-4CDA-A69C-4723C234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696AD1-C613-4D47-9E76-3F097878A9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 algn="ctr">
              <a:buNone/>
            </a:pPr>
            <a:r>
              <a:rPr lang="en-US" b="1" dirty="0"/>
              <a:t>Order of frequency </a:t>
            </a:r>
          </a:p>
          <a:p>
            <a:pPr marL="76200" indent="0" algn="ctr">
              <a:buNone/>
            </a:pPr>
            <a:endParaRPr lang="en-US" b="1" dirty="0"/>
          </a:p>
          <a:p>
            <a:pPr marL="76200" indent="0" algn="ctr">
              <a:buNone/>
            </a:pPr>
            <a:endParaRPr lang="en-US" b="1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Hips </a:t>
            </a:r>
            <a:r>
              <a:rPr lang="en-US" b="1" dirty="0"/>
              <a:t>&gt;</a:t>
            </a:r>
            <a:r>
              <a:rPr lang="en-US" dirty="0"/>
              <a:t> shoulders </a:t>
            </a:r>
            <a:r>
              <a:rPr lang="en-US" b="1" dirty="0"/>
              <a:t>&gt;</a:t>
            </a:r>
            <a:r>
              <a:rPr lang="en-US" dirty="0"/>
              <a:t> ankles </a:t>
            </a:r>
            <a:r>
              <a:rPr lang="en-US" b="1" dirty="0"/>
              <a:t>&gt;</a:t>
            </a:r>
            <a:r>
              <a:rPr lang="en-US" dirty="0"/>
              <a:t> knees </a:t>
            </a:r>
            <a:r>
              <a:rPr lang="en-US" b="1" dirty="0"/>
              <a:t>&gt;</a:t>
            </a:r>
            <a:r>
              <a:rPr lang="en-US" dirty="0"/>
              <a:t> wrists </a:t>
            </a:r>
            <a:r>
              <a:rPr lang="en-US" b="1" dirty="0"/>
              <a:t>&gt;</a:t>
            </a:r>
            <a:r>
              <a:rPr lang="en-US" dirty="0"/>
              <a:t> elbows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F9C2C-836E-4B81-946C-84A8C0CC0C3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4A890A-57BB-94B5-8EC5-73245411542B}"/>
              </a:ext>
            </a:extLst>
          </p:cNvPr>
          <p:cNvSpPr txBox="1"/>
          <p:nvPr/>
        </p:nvSpPr>
        <p:spPr>
          <a:xfrm>
            <a:off x="1787912" y="4425546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3150349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4AADC-7725-431F-B103-98EF29561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radiological features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00618-F606-4948-993A-962848659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000" y="998220"/>
            <a:ext cx="8229600" cy="398859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/>
              <a:t>Epiphysis &gt;&gt; appear late, small, flat &amp; fragmented</a:t>
            </a:r>
          </a:p>
          <a:p>
            <a:pPr>
              <a:lnSpc>
                <a:spcPct val="150000"/>
              </a:lnSpc>
            </a:pPr>
            <a:r>
              <a:rPr lang="en-US" b="1" dirty="0"/>
              <a:t>Premature osteoarthritis</a:t>
            </a:r>
          </a:p>
          <a:p>
            <a:pPr>
              <a:lnSpc>
                <a:spcPct val="150000"/>
              </a:lnSpc>
            </a:pPr>
            <a:r>
              <a:rPr lang="en-US" b="1" dirty="0"/>
              <a:t> Femoral capital epiphysis &gt; </a:t>
            </a:r>
            <a:r>
              <a:rPr lang="en-US" dirty="0"/>
              <a:t>symmetrical flattening &amp; fragmentation (</a:t>
            </a:r>
            <a:r>
              <a:rPr lang="en-US" dirty="0" err="1"/>
              <a:t>Perthe’s</a:t>
            </a:r>
            <a:r>
              <a:rPr lang="en-US" dirty="0"/>
              <a:t> disease &amp; </a:t>
            </a:r>
            <a:r>
              <a:rPr lang="en-US" dirty="0" err="1"/>
              <a:t>myxoedema</a:t>
            </a:r>
            <a:r>
              <a:rPr lang="en-US" dirty="0"/>
              <a:t>)</a:t>
            </a:r>
          </a:p>
          <a:p>
            <a:pPr>
              <a:lnSpc>
                <a:spcPct val="150000"/>
              </a:lnSpc>
            </a:pPr>
            <a:r>
              <a:rPr lang="en-US" b="1" dirty="0"/>
              <a:t>Stubby digits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  <a:p>
            <a:pPr>
              <a:lnSpc>
                <a:spcPct val="150000"/>
              </a:lnSpc>
            </a:pPr>
            <a:endParaRPr lang="en-US" b="1" dirty="0"/>
          </a:p>
          <a:p>
            <a:pPr>
              <a:lnSpc>
                <a:spcPct val="150000"/>
              </a:lnSpc>
            </a:pPr>
            <a:endParaRPr lang="en-US" b="1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B9E7-9FCC-4E8C-AF33-E0751D401A4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67999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14C81-EE8E-4E5C-81BC-4DDEAE837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A70E2-BF31-4B46-B984-3A2136C18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1240" y="209550"/>
            <a:ext cx="7320600" cy="3725700"/>
          </a:xfrm>
        </p:spPr>
        <p:txBody>
          <a:bodyPr/>
          <a:lstStyle/>
          <a:p>
            <a:r>
              <a:rPr lang="en-US" b="1" dirty="0"/>
              <a:t>Lower tibial epiphysis</a:t>
            </a:r>
          </a:p>
          <a:p>
            <a:pPr lvl="1"/>
            <a:r>
              <a:rPr lang="en-US" dirty="0"/>
              <a:t>Lateral part thinner than medial part</a:t>
            </a:r>
          </a:p>
          <a:p>
            <a:pPr lvl="1"/>
            <a:r>
              <a:rPr lang="en-US" dirty="0"/>
              <a:t>Tibiotalar slant </a:t>
            </a:r>
          </a:p>
          <a:p>
            <a:pPr lvl="1"/>
            <a:endParaRPr lang="en-US" dirty="0"/>
          </a:p>
          <a:p>
            <a:r>
              <a:rPr lang="en-US" b="1" dirty="0"/>
              <a:t>Double layered patella</a:t>
            </a:r>
          </a:p>
          <a:p>
            <a:endParaRPr lang="en-US" b="1" dirty="0"/>
          </a:p>
          <a:p>
            <a:r>
              <a:rPr lang="en-US" b="1" dirty="0"/>
              <a:t>Tibial &amp; femoral condyles</a:t>
            </a:r>
          </a:p>
          <a:p>
            <a:pPr lvl="1"/>
            <a:r>
              <a:rPr lang="en-US" dirty="0"/>
              <a:t>Hypoplastic</a:t>
            </a:r>
          </a:p>
          <a:p>
            <a:pPr lvl="1"/>
            <a:r>
              <a:rPr lang="en-US" dirty="0"/>
              <a:t>Shallow intercondylar notch</a:t>
            </a:r>
          </a:p>
          <a:p>
            <a:pPr lvl="1"/>
            <a:r>
              <a:rPr lang="en-US" dirty="0"/>
              <a:t>Flattening of both condyles</a:t>
            </a:r>
          </a:p>
          <a:p>
            <a:pPr lvl="1"/>
            <a:r>
              <a:rPr lang="en-US" dirty="0"/>
              <a:t>Wide looking joint</a:t>
            </a:r>
          </a:p>
          <a:p>
            <a:pPr lvl="1"/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8DDCE4-9879-4567-A0F0-81EC7B428B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7137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23BAF-5775-42D0-B359-8BA6A100C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94695-AF90-45AA-81DA-307B440160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Spinal changes </a:t>
            </a:r>
          </a:p>
          <a:p>
            <a:pPr lvl="1"/>
            <a:r>
              <a:rPr lang="en-US" dirty="0"/>
              <a:t>Rare</a:t>
            </a:r>
          </a:p>
          <a:p>
            <a:pPr lvl="1"/>
            <a:r>
              <a:rPr lang="en-US" dirty="0"/>
              <a:t>Osteochondritis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/>
              <a:t>Skull is spared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653A53-2DB1-4BC1-BB90-886A74C9CD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303D78-F215-9CF5-BBB4-6ECD740CB7F2}"/>
              </a:ext>
            </a:extLst>
          </p:cNvPr>
          <p:cNvSpPr txBox="1"/>
          <p:nvPr/>
        </p:nvSpPr>
        <p:spPr>
          <a:xfrm>
            <a:off x="2286000" y="2440629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176872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4882762-B016-4438-BCCC-1FDF8A3F2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  <a:b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</a:b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CC41BD-7CFE-4CAC-8074-5D60083A23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19AA6B-3966-43D1-B032-67E3D6A3757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CE439F-33B5-4D05-8A3B-14F659591EDD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E2CCF-A50D-4BED-AA62-E5C80ABA8D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76F905-4884-4842-A852-1496FD9C0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49" y="353853"/>
            <a:ext cx="7971570" cy="443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054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74C05-B1C5-45E8-BE2B-76362499C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  <a:b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13721B-5775-4D53-8051-9FB9A8CF8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17D2F-4C2C-4FB4-B43B-DC6754F9E0BA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C7A97F-EF77-4848-A764-023963EB7961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12240-6A4B-4E25-8E75-4518AF1D94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09202F-5C1E-4C99-9833-C79B37DA4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16" y="327120"/>
            <a:ext cx="3326924" cy="4443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7015D0-436D-43A8-B045-F3B3E1268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540" y="327120"/>
            <a:ext cx="5277156" cy="44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98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085EF-CE95-4E67-8C9E-CAE0C6731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  <a:b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35BDC-475D-4D7B-87D7-BB2323324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9937B-3FA5-47DC-8A09-971CF9F1844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1CB4C2-0518-4ABE-96DB-CBFF1130AC57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460FF-7EEB-49CC-AB6F-6DF312CE519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4C1C2F-79CD-491F-8715-2F297A1D2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6407" y="177390"/>
            <a:ext cx="3324225" cy="45946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1AA7CF-0803-4A2B-BD82-C58AD3DB8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68" y="177390"/>
            <a:ext cx="5285082" cy="45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112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ctrTitle"/>
          </p:nvPr>
        </p:nvSpPr>
        <p:spPr>
          <a:xfrm>
            <a:off x="-526757" y="1648114"/>
            <a:ext cx="10197514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Dysplasia Epiphysiealis HEMIMELICA</a:t>
            </a:r>
          </a:p>
        </p:txBody>
      </p:sp>
      <p:sp>
        <p:nvSpPr>
          <p:cNvPr id="91" name="Google Shape;91;p20"/>
          <p:cNvSpPr txBox="1">
            <a:spLocks noGrp="1"/>
          </p:cNvSpPr>
          <p:nvPr>
            <p:ph type="subTitle" idx="1"/>
          </p:nvPr>
        </p:nvSpPr>
        <p:spPr>
          <a:xfrm>
            <a:off x="1557300" y="2668610"/>
            <a:ext cx="6029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Tarsoepiphyseal Aclasis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Trevor’s disease</a:t>
            </a:r>
            <a:endParaRPr b="1" dirty="0"/>
          </a:p>
        </p:txBody>
      </p:sp>
      <p:sp>
        <p:nvSpPr>
          <p:cNvPr id="92" name="Google Shape;92;p20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6DF5A1-4FA6-D130-1125-310041EA8052}"/>
              </a:ext>
            </a:extLst>
          </p:cNvPr>
          <p:cNvSpPr txBox="1"/>
          <p:nvPr/>
        </p:nvSpPr>
        <p:spPr>
          <a:xfrm>
            <a:off x="2022088" y="4552075"/>
            <a:ext cx="50998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481229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127E4-9089-46E2-8AA2-733996A40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6854A2-1EC5-42BA-9E50-364D2C8EA9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/>
              <a:t>Rare</a:t>
            </a:r>
          </a:p>
          <a:p>
            <a:pPr>
              <a:lnSpc>
                <a:spcPct val="150000"/>
              </a:lnSpc>
            </a:pPr>
            <a:r>
              <a:rPr lang="en-US" b="1" dirty="0"/>
              <a:t>Non hereditary</a:t>
            </a:r>
          </a:p>
          <a:p>
            <a:pPr>
              <a:lnSpc>
                <a:spcPct val="150000"/>
              </a:lnSpc>
            </a:pPr>
            <a:r>
              <a:rPr lang="en-US" b="1" dirty="0"/>
              <a:t>Osteochondromas</a:t>
            </a:r>
          </a:p>
          <a:p>
            <a:pPr>
              <a:lnSpc>
                <a:spcPct val="150000"/>
              </a:lnSpc>
            </a:pPr>
            <a:r>
              <a:rPr lang="en-US" b="1" dirty="0"/>
              <a:t>3 types ( </a:t>
            </a:r>
            <a:r>
              <a:rPr lang="en-US" dirty="0"/>
              <a:t>classic, localized, generalized)</a:t>
            </a:r>
            <a:endParaRPr lang="en-US" b="1" dirty="0"/>
          </a:p>
          <a:p>
            <a:pPr>
              <a:lnSpc>
                <a:spcPct val="150000"/>
              </a:lnSpc>
            </a:pPr>
            <a:endParaRPr lang="en-US" b="1" dirty="0"/>
          </a:p>
          <a:p>
            <a:pPr>
              <a:lnSpc>
                <a:spcPct val="150000"/>
              </a:lnSpc>
            </a:pPr>
            <a:endParaRPr lang="en-US" b="1" dirty="0"/>
          </a:p>
          <a:p>
            <a:pPr>
              <a:lnSpc>
                <a:spcPct val="150000"/>
              </a:lnSpc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DF6818-02D2-4A32-855F-BB774C67DAE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BEE81F-6924-EA7B-D8E7-B287CE6878A7}"/>
              </a:ext>
            </a:extLst>
          </p:cNvPr>
          <p:cNvSpPr txBox="1"/>
          <p:nvPr/>
        </p:nvSpPr>
        <p:spPr>
          <a:xfrm>
            <a:off x="2286000" y="4334273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1439643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355FF5C-7F1B-48DB-805A-D1BE33C1E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FBA9511-AB52-42A9-BB4C-F9A5FADB6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1700" y="406078"/>
            <a:ext cx="7320600" cy="3725700"/>
          </a:xfrm>
        </p:spPr>
        <p:txBody>
          <a:bodyPr/>
          <a:lstStyle/>
          <a:p>
            <a:pPr marL="76200" indent="0">
              <a:lnSpc>
                <a:spcPct val="150000"/>
              </a:lnSpc>
              <a:buNone/>
            </a:pPr>
            <a:endParaRPr lang="en-US" b="1" dirty="0"/>
          </a:p>
          <a:p>
            <a:pPr>
              <a:lnSpc>
                <a:spcPct val="150000"/>
              </a:lnSpc>
            </a:pPr>
            <a:r>
              <a:rPr lang="en-US" b="1" dirty="0"/>
              <a:t>Irregular over growth of part of epiphysis</a:t>
            </a:r>
          </a:p>
          <a:p>
            <a:pPr>
              <a:lnSpc>
                <a:spcPct val="150000"/>
              </a:lnSpc>
            </a:pPr>
            <a:r>
              <a:rPr lang="en-US" b="1" dirty="0"/>
              <a:t>Leg &gt; arm</a:t>
            </a:r>
          </a:p>
          <a:p>
            <a:pPr>
              <a:lnSpc>
                <a:spcPct val="150000"/>
              </a:lnSpc>
            </a:pPr>
            <a:r>
              <a:rPr lang="en-US" b="1" dirty="0"/>
              <a:t>Lower end of fibula &amp; adjacent talus</a:t>
            </a:r>
          </a:p>
          <a:p>
            <a:pPr>
              <a:lnSpc>
                <a:spcPct val="150000"/>
              </a:lnSpc>
            </a:pPr>
            <a:r>
              <a:rPr lang="en-US" b="1" dirty="0"/>
              <a:t>Hyperplasia of affected of epiphysis</a:t>
            </a:r>
          </a:p>
          <a:p>
            <a:pPr>
              <a:lnSpc>
                <a:spcPct val="150000"/>
              </a:lnSpc>
            </a:pPr>
            <a:r>
              <a:rPr lang="en-US" b="1" dirty="0"/>
              <a:t>Chevron deformity occurs</a:t>
            </a:r>
          </a:p>
          <a:p>
            <a:pPr>
              <a:lnSpc>
                <a:spcPct val="150000"/>
              </a:lnSpc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E1765E-F9CB-4EAC-9F3F-28FF926A4D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8FB756-6A8B-159C-8FC9-43A174CF49D3}"/>
              </a:ext>
            </a:extLst>
          </p:cNvPr>
          <p:cNvSpPr txBox="1"/>
          <p:nvPr/>
        </p:nvSpPr>
        <p:spPr>
          <a:xfrm>
            <a:off x="2286000" y="2440629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3216476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BA3B8D2-9AF3-4EC0-8EA8-57ACF86B4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1F8686-B121-42FF-AE3B-75AE28C9E1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B418AF1-1074-41D0-A48A-E0EE072DD98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31AEF49-8EAD-4FCA-8021-505543477FF0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083FB-FCCF-4956-8BAA-90B06752A9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83725F-FB6D-454C-97DF-251C320D0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87" y="406078"/>
            <a:ext cx="890002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689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48E53-5A75-43DE-B01B-2C70D4D63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6919AC-F498-4239-99A3-533FD437EA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AEF604-1BA5-4773-BF03-CD5DC5338FD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64F4FD-FCC5-4551-BE76-BEB1D89CC2C3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BD82B-A565-4023-B6D0-E773A6C0C8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D3EE44-9A4D-4236-96A2-B08F19B23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115" y="164768"/>
            <a:ext cx="6625763" cy="481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860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600AF-22C4-41EC-8EFA-5CFC6BDA8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F33167-5DDF-4BEC-8892-5E9DBC4CDC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D0FB8-3C1D-42A8-B7B0-72182AEEAC8A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75B7E5-7F94-4027-B088-3CFE9D7E9DB0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C0482-D4E1-4EE0-8FDD-0B48ADDD1F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B176B0-2E5A-437D-B02F-EF9B4E17B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413" y="0"/>
            <a:ext cx="444917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891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ctrTitle"/>
          </p:nvPr>
        </p:nvSpPr>
        <p:spPr>
          <a:xfrm>
            <a:off x="-526757" y="1648114"/>
            <a:ext cx="10197514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METAPHYSEAL CHONDRODYSPLASIA</a:t>
            </a:r>
          </a:p>
        </p:txBody>
      </p:sp>
      <p:sp>
        <p:nvSpPr>
          <p:cNvPr id="91" name="Google Shape;91;p20"/>
          <p:cNvSpPr txBox="1">
            <a:spLocks noGrp="1"/>
          </p:cNvSpPr>
          <p:nvPr>
            <p:ph type="subTitle" idx="1"/>
          </p:nvPr>
        </p:nvSpPr>
        <p:spPr>
          <a:xfrm>
            <a:off x="1557300" y="2668610"/>
            <a:ext cx="6029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Metaphyseal Dysplasia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Metaphyseal dysostosis</a:t>
            </a:r>
            <a:endParaRPr b="1" dirty="0"/>
          </a:p>
        </p:txBody>
      </p:sp>
      <p:sp>
        <p:nvSpPr>
          <p:cNvPr id="92" name="Google Shape;92;p20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CEBF6E-6DA2-8FB8-B3D9-AB41B0522029}"/>
              </a:ext>
            </a:extLst>
          </p:cNvPr>
          <p:cNvSpPr txBox="1"/>
          <p:nvPr/>
        </p:nvSpPr>
        <p:spPr>
          <a:xfrm>
            <a:off x="2022088" y="4637419"/>
            <a:ext cx="50998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3266135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A6E212-6EA0-4E4C-9401-DB0D98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157CE93-CBEE-4892-93B6-F62ED6C535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/>
              <a:t>Rare inherited autosomal disorder</a:t>
            </a:r>
          </a:p>
          <a:p>
            <a:pPr>
              <a:lnSpc>
                <a:spcPct val="150000"/>
              </a:lnSpc>
            </a:pPr>
            <a:r>
              <a:rPr lang="en-US" b="1" dirty="0"/>
              <a:t>Clinical features just like rickets</a:t>
            </a:r>
          </a:p>
          <a:p>
            <a:pPr>
              <a:lnSpc>
                <a:spcPct val="150000"/>
              </a:lnSpc>
            </a:pPr>
            <a:r>
              <a:rPr lang="en-US" b="1" dirty="0"/>
              <a:t>Genetic analysis needed to differentiate</a:t>
            </a:r>
          </a:p>
          <a:p>
            <a:pPr>
              <a:lnSpc>
                <a:spcPct val="150000"/>
              </a:lnSpc>
            </a:pPr>
            <a:r>
              <a:rPr lang="en-US" b="1" dirty="0"/>
              <a:t>Multiple forms</a:t>
            </a:r>
          </a:p>
          <a:p>
            <a:pPr>
              <a:lnSpc>
                <a:spcPct val="150000"/>
              </a:lnSpc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EE0FA-D96D-4E8F-884B-9EBB0320D0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D168B5-2081-4A39-F2EC-AA480B36B402}"/>
              </a:ext>
            </a:extLst>
          </p:cNvPr>
          <p:cNvSpPr txBox="1"/>
          <p:nvPr/>
        </p:nvSpPr>
        <p:spPr>
          <a:xfrm>
            <a:off x="2129883" y="4523278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347969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5664EA0-9858-4DE9-BEA5-D023A14D5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types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F61F1E2-3B8A-40EA-AB30-B73F21484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/>
              <a:t>Shmid</a:t>
            </a:r>
            <a:r>
              <a:rPr lang="en-US" b="1" dirty="0"/>
              <a:t> Type</a:t>
            </a:r>
          </a:p>
          <a:p>
            <a:endParaRPr lang="en-US" b="1" dirty="0"/>
          </a:p>
          <a:p>
            <a:r>
              <a:rPr lang="en-US" dirty="0"/>
              <a:t>Mild &amp; common</a:t>
            </a:r>
          </a:p>
          <a:p>
            <a:r>
              <a:rPr lang="en-US" dirty="0"/>
              <a:t>Cupped metaphysis</a:t>
            </a:r>
          </a:p>
          <a:p>
            <a:r>
              <a:rPr lang="en-US" dirty="0"/>
              <a:t>Mistaken for rickets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95E71A6-8342-4C5D-904B-C4C94BA75C3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Pena &amp; </a:t>
            </a:r>
            <a:r>
              <a:rPr lang="en-US" b="1" dirty="0" err="1"/>
              <a:t>Vaandrager</a:t>
            </a:r>
            <a:endParaRPr lang="en-US" b="1" dirty="0"/>
          </a:p>
          <a:p>
            <a:endParaRPr lang="en-US" b="1" dirty="0"/>
          </a:p>
          <a:p>
            <a:r>
              <a:rPr lang="en-US" dirty="0"/>
              <a:t>Intermediate</a:t>
            </a:r>
          </a:p>
          <a:p>
            <a:r>
              <a:rPr lang="en-US" dirty="0"/>
              <a:t>Resembles </a:t>
            </a:r>
            <a:r>
              <a:rPr lang="en-US" dirty="0" err="1"/>
              <a:t>Ollier’s</a:t>
            </a:r>
            <a:r>
              <a:rPr lang="en-US" dirty="0"/>
              <a:t> disease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33FA93-0ECB-4DD0-BD70-A41870CB32D7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b="1" dirty="0"/>
              <a:t>Jansen’s Type</a:t>
            </a:r>
          </a:p>
          <a:p>
            <a:endParaRPr lang="en-US" b="1" dirty="0"/>
          </a:p>
          <a:p>
            <a:r>
              <a:rPr lang="en-US" dirty="0"/>
              <a:t>Severe type</a:t>
            </a:r>
          </a:p>
          <a:p>
            <a:r>
              <a:rPr lang="en-US" dirty="0"/>
              <a:t>Gross irregular mineralization of metaphysis</a:t>
            </a:r>
          </a:p>
          <a:p>
            <a:r>
              <a:rPr lang="en-US" dirty="0"/>
              <a:t>Large gap b/w epiphysis &amp; metaphysis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9E6931-CE88-4E0B-845D-F9E33F33F6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22AF18-484A-C642-B88C-82EBAFF2A56B}"/>
              </a:ext>
            </a:extLst>
          </p:cNvPr>
          <p:cNvSpPr txBox="1"/>
          <p:nvPr/>
        </p:nvSpPr>
        <p:spPr>
          <a:xfrm>
            <a:off x="2226527" y="4525812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23497592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8E952-7257-4108-8CB6-D8A2C347C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AB81BD-64EF-4A42-B9E6-E2D76B116AE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7200" y="1200150"/>
            <a:ext cx="8197519" cy="3299400"/>
          </a:xfrm>
        </p:spPr>
        <p:txBody>
          <a:bodyPr/>
          <a:lstStyle/>
          <a:p>
            <a:r>
              <a:rPr lang="en-US" b="1" dirty="0"/>
              <a:t>Associated with </a:t>
            </a:r>
          </a:p>
          <a:p>
            <a:pPr lvl="2"/>
            <a:r>
              <a:rPr lang="en-US" dirty="0"/>
              <a:t>Pancreatic </a:t>
            </a:r>
            <a:r>
              <a:rPr lang="en-US" dirty="0" err="1"/>
              <a:t>insuffiecieny</a:t>
            </a:r>
            <a:endParaRPr lang="en-US" dirty="0"/>
          </a:p>
          <a:p>
            <a:pPr lvl="2"/>
            <a:r>
              <a:rPr lang="en-US" dirty="0"/>
              <a:t>Neutropenia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r>
              <a:rPr lang="en-US" b="1" dirty="0"/>
              <a:t>Sometimes with spinal lesions</a:t>
            </a:r>
          </a:p>
          <a:p>
            <a:pPr lvl="2"/>
            <a:r>
              <a:rPr lang="en-US" dirty="0" err="1"/>
              <a:t>Spondylometaphyseal</a:t>
            </a:r>
            <a:r>
              <a:rPr lang="en-US" dirty="0"/>
              <a:t> </a:t>
            </a:r>
            <a:r>
              <a:rPr lang="en-US" dirty="0" err="1"/>
              <a:t>dyostosis</a:t>
            </a:r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r>
              <a:rPr lang="en-US" b="1" dirty="0"/>
              <a:t>Amish families </a:t>
            </a:r>
          </a:p>
          <a:p>
            <a:pPr lvl="2"/>
            <a:r>
              <a:rPr lang="en-US" dirty="0"/>
              <a:t>Cartilage-hair-hypoplasia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8A920-9B0D-49BA-9E15-BD0BB579E4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5D2FF6-F78E-E595-1ECD-ECB898A73570}"/>
              </a:ext>
            </a:extLst>
          </p:cNvPr>
          <p:cNvSpPr txBox="1"/>
          <p:nvPr/>
        </p:nvSpPr>
        <p:spPr>
          <a:xfrm>
            <a:off x="3966117" y="119508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3659820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4D828-53A7-4439-BF1E-79C9CCBF5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Schmid type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2973A-EE5A-413D-AC16-EB14E7B94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5AA8B-830E-4123-8AF3-C68F22CED06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3062DA-19D4-423D-962C-ABBA50F19EB6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DBD4D-AF91-4D4D-891A-2FB3EA78E1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124DEC-9139-422E-9DEF-F23DCBAA7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787" y="600075"/>
            <a:ext cx="6408420" cy="449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17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DFBA3-D1C5-406F-B767-4B3CFA903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Janssen type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A394A-EC9E-4EAC-92B7-E68572598A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1217B-DB56-454F-95D3-449AF6E0F22A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8C6A3F-6F3C-4D42-918D-01B844489F37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64DC5-A605-47E7-A3A0-50EEF11858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A97A5F-29A5-4376-9DAA-47F0C8BCE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280" y="787687"/>
            <a:ext cx="6324600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5892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DFBA3-D1C5-406F-B767-4B3CFA903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Janssen type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A394A-EC9E-4EAC-92B7-E68572598A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1217B-DB56-454F-95D3-449AF6E0F22A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8C6A3F-6F3C-4D42-918D-01B844489F37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64DC5-A605-47E7-A3A0-50EEF11858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85776D-175C-4801-816B-CBBB940D0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434" y="621227"/>
            <a:ext cx="5953125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697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ctrTitle"/>
          </p:nvPr>
        </p:nvSpPr>
        <p:spPr>
          <a:xfrm>
            <a:off x="-526757" y="1648114"/>
            <a:ext cx="10197514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/>
              <a:t>ACHONDROPLASIA</a:t>
            </a:r>
          </a:p>
        </p:txBody>
      </p:sp>
      <p:sp>
        <p:nvSpPr>
          <p:cNvPr id="91" name="Google Shape;91;p20"/>
          <p:cNvSpPr txBox="1">
            <a:spLocks noGrp="1"/>
          </p:cNvSpPr>
          <p:nvPr>
            <p:ph type="subTitle" idx="1"/>
          </p:nvPr>
        </p:nvSpPr>
        <p:spPr>
          <a:xfrm>
            <a:off x="1557300" y="2668610"/>
            <a:ext cx="6029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92" name="Google Shape;92;p20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7426A7-105B-8B2A-0D47-18A4BCAE33A6}"/>
              </a:ext>
            </a:extLst>
          </p:cNvPr>
          <p:cNvSpPr txBox="1"/>
          <p:nvPr/>
        </p:nvSpPr>
        <p:spPr>
          <a:xfrm>
            <a:off x="1962615" y="723897"/>
            <a:ext cx="50998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20443605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C5BDEE4-E322-4D4F-AA35-7A6DD0F59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CB4AE5B-82DD-49C6-A900-E5F10F78D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844" y="406078"/>
            <a:ext cx="6349035" cy="37257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/>
              <a:t>Most common disproportionate dwarfism (1/25,000 births)</a:t>
            </a:r>
          </a:p>
          <a:p>
            <a:pPr>
              <a:lnSpc>
                <a:spcPct val="200000"/>
              </a:lnSpc>
            </a:pPr>
            <a:r>
              <a:rPr lang="en-US" b="1" dirty="0"/>
              <a:t>Autosomal dominant</a:t>
            </a:r>
          </a:p>
          <a:p>
            <a:pPr>
              <a:lnSpc>
                <a:spcPct val="200000"/>
              </a:lnSpc>
            </a:pPr>
            <a:r>
              <a:rPr lang="en-US" b="1" dirty="0"/>
              <a:t>Gene mutation seen in (85%) older fathers</a:t>
            </a:r>
          </a:p>
          <a:p>
            <a:pPr>
              <a:lnSpc>
                <a:spcPct val="200000"/>
              </a:lnSpc>
            </a:pPr>
            <a:r>
              <a:rPr lang="en-US" b="1" dirty="0"/>
              <a:t>Normal intelligence (</a:t>
            </a:r>
            <a:r>
              <a:rPr lang="en-US" dirty="0"/>
              <a:t> lack of muscle tone at birth can deceive</a:t>
            </a:r>
            <a:r>
              <a:rPr lang="en-US" b="1" dirty="0"/>
              <a:t>)</a:t>
            </a:r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 www.drtehreemfatima.com</a:t>
            </a:r>
          </a:p>
          <a:p>
            <a:pPr>
              <a:lnSpc>
                <a:spcPct val="200000"/>
              </a:lnSpc>
            </a:pPr>
            <a:endParaRPr lang="en-US" b="1" dirty="0"/>
          </a:p>
          <a:p>
            <a:pPr>
              <a:lnSpc>
                <a:spcPct val="200000"/>
              </a:lnSpc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B02ECA-CDBB-4DA5-82B0-876F54F4AB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34</a:t>
            </a:fld>
            <a:endParaRPr lang="e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31C98C-A9DD-40C9-90B7-3B24734A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348" y="952500"/>
            <a:ext cx="211455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5691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D9833-CEB3-4016-A731-626972CEE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types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76C89-10DF-43B6-904F-353AB6ED9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/>
              <a:t>Rhizomelia</a:t>
            </a:r>
          </a:p>
          <a:p>
            <a:pPr>
              <a:lnSpc>
                <a:spcPct val="200000"/>
              </a:lnSpc>
            </a:pPr>
            <a:r>
              <a:rPr lang="en-US" b="1" dirty="0" err="1"/>
              <a:t>Mesomelia</a:t>
            </a:r>
            <a:r>
              <a:rPr lang="en-US" b="1" dirty="0"/>
              <a:t> </a:t>
            </a:r>
          </a:p>
          <a:p>
            <a:pPr>
              <a:lnSpc>
                <a:spcPct val="200000"/>
              </a:lnSpc>
            </a:pPr>
            <a:r>
              <a:rPr lang="en-US" b="1" dirty="0" err="1"/>
              <a:t>Acormelia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9DD6C-3C44-434D-A705-FE860CC732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060BA2-0FD9-A6A9-8DAC-F021D4AC8671}"/>
              </a:ext>
            </a:extLst>
          </p:cNvPr>
          <p:cNvSpPr txBox="1"/>
          <p:nvPr/>
        </p:nvSpPr>
        <p:spPr>
          <a:xfrm>
            <a:off x="2560350" y="4552075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31895607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44776-1738-4EA6-A887-2BFE404AB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CLINICAL FEATURES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0F177-5DBC-4EE9-940E-0B69D4517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640" y="529590"/>
            <a:ext cx="7320600" cy="37257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/>
              <a:t>Short limbs</a:t>
            </a:r>
          </a:p>
          <a:p>
            <a:pPr>
              <a:lnSpc>
                <a:spcPct val="150000"/>
              </a:lnSpc>
            </a:pPr>
            <a:r>
              <a:rPr lang="en-US" b="1" dirty="0"/>
              <a:t>Trident hands</a:t>
            </a:r>
          </a:p>
          <a:p>
            <a:pPr>
              <a:lnSpc>
                <a:spcPct val="150000"/>
              </a:lnSpc>
            </a:pPr>
            <a:r>
              <a:rPr lang="en-US" b="1" dirty="0"/>
              <a:t>Stubby fingers</a:t>
            </a:r>
          </a:p>
          <a:p>
            <a:pPr>
              <a:lnSpc>
                <a:spcPct val="150000"/>
              </a:lnSpc>
            </a:pPr>
            <a:r>
              <a:rPr lang="en-US" b="1" dirty="0"/>
              <a:t>Depressed nasal bridge</a:t>
            </a:r>
          </a:p>
          <a:p>
            <a:pPr>
              <a:lnSpc>
                <a:spcPct val="150000"/>
              </a:lnSpc>
            </a:pPr>
            <a:r>
              <a:rPr lang="en-US" b="1" dirty="0"/>
              <a:t>Prominent forehead</a:t>
            </a:r>
          </a:p>
          <a:p>
            <a:pPr>
              <a:lnSpc>
                <a:spcPct val="150000"/>
              </a:lnSpc>
            </a:pPr>
            <a:r>
              <a:rPr lang="en-US" b="1" dirty="0"/>
              <a:t>Large skull </a:t>
            </a:r>
            <a:r>
              <a:rPr lang="en-US" dirty="0"/>
              <a:t>( can obstruct labor)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b="1" dirty="0"/>
              <a:t>Prominent hips due to lumbar lordosis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5B500-CA9B-40C3-B1BD-436C13904C0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20D062-328E-E98D-67F9-55A88CCA71FE}"/>
              </a:ext>
            </a:extLst>
          </p:cNvPr>
          <p:cNvSpPr txBox="1"/>
          <p:nvPr/>
        </p:nvSpPr>
        <p:spPr>
          <a:xfrm>
            <a:off x="3759360" y="1233101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12473335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FFEE8-DAA3-46B2-87C6-0F6C2914C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8EBF13-C944-4E9E-A4B5-C67E4E0BFF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6FE2CB-FCFB-4F99-92E8-97E7F9070C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37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9A1B0F-ADE4-4CC7-AE0B-59CFF1031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622"/>
            <a:ext cx="3843867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2A5E27-BE84-4CFB-B0FC-5609F4481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3866" y="8467"/>
            <a:ext cx="530013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638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230D0-95B8-4E0A-AF9E-441FD8341D7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38</a:t>
            </a:fld>
            <a:endParaRPr lang="e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1DA91E-226E-4B2E-9F3F-17388AA994E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7220" y="2143125"/>
            <a:ext cx="8229600" cy="857250"/>
          </a:xfrm>
        </p:spPr>
        <p:txBody>
          <a:bodyPr/>
          <a:lstStyle/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Radiological features</a:t>
            </a:r>
          </a:p>
        </p:txBody>
      </p:sp>
    </p:spTree>
    <p:extLst>
      <p:ext uri="{BB962C8B-B14F-4D97-AF65-F5344CB8AC3E}">
        <p14:creationId xmlns:p14="http://schemas.microsoft.com/office/powerpoint/2010/main" val="8077895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CBD13-8FF8-4E8E-87E9-0F718CC2F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Long bones</a:t>
            </a:r>
            <a:b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</a:b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F40B4-53BD-4A9A-B060-BC0A2030E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9420" y="-144780"/>
            <a:ext cx="7625160" cy="3253740"/>
          </a:xfrm>
        </p:spPr>
        <p:txBody>
          <a:bodyPr/>
          <a:lstStyle/>
          <a:p>
            <a:pPr marL="76200" indent="0">
              <a:lnSpc>
                <a:spcPct val="150000"/>
              </a:lnSpc>
              <a:buNone/>
            </a:pPr>
            <a:endParaRPr lang="en-US" b="1" dirty="0"/>
          </a:p>
          <a:p>
            <a:pPr>
              <a:lnSpc>
                <a:spcPct val="150000"/>
              </a:lnSpc>
            </a:pPr>
            <a:r>
              <a:rPr lang="en-US" dirty="0"/>
              <a:t>Short &amp; wide</a:t>
            </a:r>
          </a:p>
          <a:p>
            <a:pPr>
              <a:lnSpc>
                <a:spcPct val="150000"/>
              </a:lnSpc>
            </a:pPr>
            <a:r>
              <a:rPr lang="en-US" dirty="0"/>
              <a:t>Prominent muscle insertions</a:t>
            </a:r>
          </a:p>
          <a:p>
            <a:pPr>
              <a:lnSpc>
                <a:spcPct val="150000"/>
              </a:lnSpc>
            </a:pPr>
            <a:r>
              <a:rPr lang="en-US" dirty="0"/>
              <a:t>Rhizomelia more common</a:t>
            </a:r>
          </a:p>
          <a:p>
            <a:pPr>
              <a:lnSpc>
                <a:spcPct val="150000"/>
              </a:lnSpc>
            </a:pPr>
            <a:r>
              <a:rPr lang="en-US" dirty="0"/>
              <a:t>Long and bowed fibula</a:t>
            </a:r>
          </a:p>
          <a:p>
            <a:pPr>
              <a:lnSpc>
                <a:spcPct val="150000"/>
              </a:lnSpc>
            </a:pPr>
            <a:r>
              <a:rPr lang="en-US" dirty="0"/>
              <a:t>V-shaped defects at metaphysis &amp; epiphysis</a:t>
            </a:r>
          </a:p>
          <a:p>
            <a:pPr>
              <a:lnSpc>
                <a:spcPct val="150000"/>
              </a:lnSpc>
            </a:pPr>
            <a:r>
              <a:rPr lang="en-US" dirty="0"/>
              <a:t>Chevron sign</a:t>
            </a:r>
          </a:p>
          <a:p>
            <a:pPr>
              <a:lnSpc>
                <a:spcPct val="150000"/>
              </a:lnSpc>
            </a:pPr>
            <a:r>
              <a:rPr lang="en-US" dirty="0"/>
              <a:t>Reduced AP diameter of femora (radiolucent)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DD4BC1-4ED3-4061-BD35-DBC5C018AF2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39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79530F-5BAF-B6A4-1FB7-6E1A6E98F7A8}"/>
              </a:ext>
            </a:extLst>
          </p:cNvPr>
          <p:cNvSpPr txBox="1"/>
          <p:nvPr/>
        </p:nvSpPr>
        <p:spPr>
          <a:xfrm>
            <a:off x="2286000" y="238859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15406259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1F234-5AAC-48A0-975F-CE6055903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F6BAA-5215-4DC0-B9AA-BE3157E82D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7930FA-375D-4C3A-A4B0-755F0A6E5D7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40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34C24C-2F51-429A-BCE8-B8F8A9C83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"/>
            <a:ext cx="3979333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0C3B2B-DA4C-46B9-A547-C093D0122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333" y="0"/>
            <a:ext cx="514261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155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3A6EE-388E-48DC-9681-9C6A811D3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pelvis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885C3A-B334-4126-ACEF-E11BF29D1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80" y="621418"/>
            <a:ext cx="8229600" cy="423843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Small </a:t>
            </a:r>
          </a:p>
          <a:p>
            <a:pPr>
              <a:lnSpc>
                <a:spcPct val="150000"/>
              </a:lnSpc>
            </a:pPr>
            <a:r>
              <a:rPr lang="en-US" dirty="0"/>
              <a:t>Iliac plates – square (tombstone appearance)</a:t>
            </a:r>
          </a:p>
          <a:p>
            <a:pPr>
              <a:lnSpc>
                <a:spcPct val="150000"/>
              </a:lnSpc>
            </a:pPr>
            <a:r>
              <a:rPr lang="en-US" dirty="0"/>
              <a:t>Posterior acetabula with horizontal roof</a:t>
            </a:r>
          </a:p>
          <a:p>
            <a:pPr>
              <a:lnSpc>
                <a:spcPct val="150000"/>
              </a:lnSpc>
            </a:pPr>
            <a:r>
              <a:rPr lang="en-US" dirty="0"/>
              <a:t>Excessive pelvic tilt</a:t>
            </a:r>
          </a:p>
          <a:p>
            <a:pPr>
              <a:lnSpc>
                <a:spcPct val="150000"/>
              </a:lnSpc>
            </a:pPr>
            <a:r>
              <a:rPr lang="en-US" dirty="0"/>
              <a:t>Narrow Sacro sciatic notch with prominent med spur</a:t>
            </a:r>
          </a:p>
          <a:p>
            <a:pPr>
              <a:lnSpc>
                <a:spcPct val="150000"/>
              </a:lnSpc>
            </a:pPr>
            <a:r>
              <a:rPr lang="en-US" dirty="0"/>
              <a:t>Pelvic inlet – champagne glass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30577-C1E5-4BCF-8F61-268CFE5C81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41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F23D1C-CCAF-923B-2E05-C5C2FF9A33C8}"/>
              </a:ext>
            </a:extLst>
          </p:cNvPr>
          <p:cNvSpPr txBox="1"/>
          <p:nvPr/>
        </p:nvSpPr>
        <p:spPr>
          <a:xfrm>
            <a:off x="2286000" y="2448063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34877839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C5D09-8C9D-4679-B5FA-319533DFC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C966D1-8C89-40AC-A00F-845410A47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70179-985B-4B08-BAD4-17CD71135D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42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C2A754-4CF8-442A-8E76-674140DF3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" y="0"/>
            <a:ext cx="4634324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B09F1B-AE37-4925-9F26-20B90555E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9734" y="-1"/>
            <a:ext cx="4504266" cy="51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982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228ED-AF18-4848-AEA2-81A9237EA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709E2-53F5-45A6-918E-5D766963E5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3C8741-4462-403D-BCC7-72CC2E88DE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43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04C795-EE4D-42EF-8671-1ED2950A6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5668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3A6EE-388E-48DC-9681-9C6A811D3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SPINE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885C3A-B334-4126-ACEF-E11BF29D1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80" y="621418"/>
            <a:ext cx="8557260" cy="423843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Short AP diameter</a:t>
            </a:r>
          </a:p>
          <a:p>
            <a:pPr>
              <a:lnSpc>
                <a:spcPct val="150000"/>
              </a:lnSpc>
            </a:pPr>
            <a:r>
              <a:rPr lang="en-US" dirty="0"/>
              <a:t>Reduced I/V heights</a:t>
            </a:r>
          </a:p>
          <a:p>
            <a:pPr>
              <a:lnSpc>
                <a:spcPct val="150000"/>
              </a:lnSpc>
            </a:pPr>
            <a:r>
              <a:rPr lang="en-US" dirty="0"/>
              <a:t>Bullet-nosed/wedge shaped vertebra (thoracolumbar region)</a:t>
            </a:r>
          </a:p>
          <a:p>
            <a:pPr>
              <a:lnSpc>
                <a:spcPct val="150000"/>
              </a:lnSpc>
            </a:pPr>
            <a:r>
              <a:rPr lang="en-US" dirty="0"/>
              <a:t>Scalloping at back of vertebrae</a:t>
            </a:r>
          </a:p>
          <a:p>
            <a:pPr>
              <a:lnSpc>
                <a:spcPct val="150000"/>
              </a:lnSpc>
            </a:pPr>
            <a:r>
              <a:rPr lang="en-US" dirty="0"/>
              <a:t>Spinal canal tapers/reduced interpedicular distance (lumbar)</a:t>
            </a:r>
          </a:p>
          <a:p>
            <a:pPr>
              <a:lnSpc>
                <a:spcPct val="150000"/>
              </a:lnSpc>
            </a:pPr>
            <a:r>
              <a:rPr lang="en-US" dirty="0"/>
              <a:t>High risk for disc protrusion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30577-C1E5-4BCF-8F61-268CFE5C81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44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27A6A7-A46F-53A1-EA13-B5103E9E69CD}"/>
              </a:ext>
            </a:extLst>
          </p:cNvPr>
          <p:cNvSpPr txBox="1"/>
          <p:nvPr/>
        </p:nvSpPr>
        <p:spPr>
          <a:xfrm>
            <a:off x="2286000" y="2448063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42316446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E2833-2893-4928-B3D6-818B74305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4B286F-9C8D-4215-8E0D-6E2653FD4E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B838F-435E-4227-8A1A-A845F17A5C8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45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F8A3DD-B31B-41A8-896D-05721F3F5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75326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ABEA15-B4FF-4C95-B513-2FEC2D27D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326" y="0"/>
            <a:ext cx="4468674" cy="5143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0CA0EE-A0D6-13B8-9192-B8247B175C11}"/>
              </a:ext>
            </a:extLst>
          </p:cNvPr>
          <p:cNvSpPr txBox="1"/>
          <p:nvPr/>
        </p:nvSpPr>
        <p:spPr>
          <a:xfrm>
            <a:off x="3539385" y="2256725"/>
            <a:ext cx="25454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39992671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16A44-95AB-42D8-9A95-4F1D819AE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A8D223-FA42-414D-8D43-5CF35480BB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628A5-F218-4934-AA09-20285CA1F98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46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44F32B-705A-4EBF-ABE5-3997BFC79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97650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289445-C7AF-4A66-88E9-127FB910D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50" y="0"/>
            <a:ext cx="48463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539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3A6EE-388E-48DC-9681-9C6A811D3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SKULL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885C3A-B334-4126-ACEF-E11BF29D1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7720" y="1170058"/>
            <a:ext cx="8557260" cy="423843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Large calvarium with short base</a:t>
            </a:r>
          </a:p>
          <a:p>
            <a:pPr>
              <a:lnSpc>
                <a:spcPct val="150000"/>
              </a:lnSpc>
            </a:pPr>
            <a:r>
              <a:rPr lang="en-US" dirty="0"/>
              <a:t>Small </a:t>
            </a:r>
            <a:r>
              <a:rPr lang="en-US" dirty="0" err="1"/>
              <a:t>sella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Small &amp; funnel shaped foramen magnum</a:t>
            </a:r>
          </a:p>
          <a:p>
            <a:pPr>
              <a:lnSpc>
                <a:spcPct val="150000"/>
              </a:lnSpc>
            </a:pPr>
            <a:r>
              <a:rPr lang="en-US" dirty="0"/>
              <a:t>Hydrocephalus may occur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30577-C1E5-4BCF-8F61-268CFE5C81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47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5FA6A3-1B15-DB23-93ED-E4AB20024AA8}"/>
              </a:ext>
            </a:extLst>
          </p:cNvPr>
          <p:cNvSpPr txBox="1"/>
          <p:nvPr/>
        </p:nvSpPr>
        <p:spPr>
          <a:xfrm>
            <a:off x="2286000" y="254099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8761551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27F98-D1C0-4D13-9B14-FBF2A5822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1B68E-2A7E-40A1-B636-C339BE9C81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13571-B124-400F-B828-B06FDCF290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48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77669D-D593-489D-B08B-0C450529C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733" y="-22622"/>
            <a:ext cx="697653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007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3A6EE-388E-48DC-9681-9C6A811D3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CHEST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885C3A-B334-4126-ACEF-E11BF29D1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7720" y="1170058"/>
            <a:ext cx="8557260" cy="423843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Short ribs</a:t>
            </a:r>
          </a:p>
          <a:p>
            <a:pPr>
              <a:lnSpc>
                <a:spcPct val="150000"/>
              </a:lnSpc>
            </a:pPr>
            <a:r>
              <a:rPr lang="en-US" dirty="0"/>
              <a:t>Widened anterior ends</a:t>
            </a:r>
          </a:p>
          <a:p>
            <a:pPr>
              <a:lnSpc>
                <a:spcPct val="150000"/>
              </a:lnSpc>
            </a:pPr>
            <a:r>
              <a:rPr lang="en-US" dirty="0"/>
              <a:t>Short &amp; wide sternum</a:t>
            </a:r>
          </a:p>
          <a:p>
            <a:pPr>
              <a:lnSpc>
                <a:spcPct val="150000"/>
              </a:lnSpc>
            </a:pPr>
            <a:r>
              <a:rPr lang="en-US" dirty="0"/>
              <a:t>Scapulae – lost sharp edges</a:t>
            </a:r>
          </a:p>
          <a:p>
            <a:pPr>
              <a:lnSpc>
                <a:spcPct val="150000"/>
              </a:lnSpc>
            </a:pPr>
            <a:r>
              <a:rPr lang="en-US" dirty="0"/>
              <a:t>Small glenoid fossae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30577-C1E5-4BCF-8F61-268CFE5C81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49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0145EE-48F4-60AF-277C-F1B3ADA0E584}"/>
              </a:ext>
            </a:extLst>
          </p:cNvPr>
          <p:cNvSpPr txBox="1"/>
          <p:nvPr/>
        </p:nvSpPr>
        <p:spPr>
          <a:xfrm>
            <a:off x="2286000" y="254099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9786508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4B613-75CC-44BA-8858-A669C8360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901CDF-6124-45EC-B360-F4F1FDD22C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CBECD8-1422-43DE-8F4B-D46C400A41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50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6E1519-EDA6-4F8A-84DC-7BC7050A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149" y="0"/>
            <a:ext cx="56357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533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11472-ECEB-40B9-834A-1D9FAF106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53B64-BDA9-4339-8B53-A152D7B153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1B167-D3A7-4376-AEF9-29BF03936D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51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809DBE-B795-445B-994B-087629E09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12733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6C6E74-A614-484F-9881-5ACFAC9F0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8067" y="-17625"/>
            <a:ext cx="4715933" cy="516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0552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3A6EE-388E-48DC-9681-9C6A811D3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HANDS &amp; FEET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885C3A-B334-4126-ACEF-E11BF29D1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260" y="1581538"/>
            <a:ext cx="8557260" cy="423843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Long bones, wide and short</a:t>
            </a:r>
          </a:p>
          <a:p>
            <a:pPr>
              <a:lnSpc>
                <a:spcPct val="150000"/>
              </a:lnSpc>
            </a:pPr>
            <a:r>
              <a:rPr lang="en-US" dirty="0"/>
              <a:t>Trident hand</a:t>
            </a:r>
          </a:p>
          <a:p>
            <a:pPr>
              <a:lnSpc>
                <a:spcPct val="150000"/>
              </a:lnSpc>
            </a:pPr>
            <a:r>
              <a:rPr lang="en-US" dirty="0"/>
              <a:t>Carpel &amp; tarsals unaffected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30577-C1E5-4BCF-8F61-268CFE5C81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52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EBAB07-4609-63D8-9F2A-75F0C730C250}"/>
              </a:ext>
            </a:extLst>
          </p:cNvPr>
          <p:cNvSpPr txBox="1"/>
          <p:nvPr/>
        </p:nvSpPr>
        <p:spPr>
          <a:xfrm>
            <a:off x="2313878" y="2745429"/>
            <a:ext cx="46277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20590229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FC4AF-B713-446A-B11B-1D68BA94D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EE57A-E021-4319-BB04-AC009113CC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03C054-D1C4-46F6-866D-B0DBDB2A9F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53</a:t>
            </a:fld>
            <a:endParaRPr lang="e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9C6E68-7DAD-4792-8EC3-E7D7270D1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4733" y="0"/>
            <a:ext cx="5139267" cy="51208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7CCCCE-E426-4EBF-A4B8-9EF03AE5D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22622"/>
            <a:ext cx="4445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6029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9456F-8E61-4B94-A508-C88061A8C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D0A65-ECD3-4E58-A268-952AA8FD5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0774C-1C33-4C1D-9873-3262D3D59C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54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F45AD3-2A11-464B-8D3E-E1A419C56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622"/>
            <a:ext cx="4205775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81CB0E-C2CD-49EB-8ECD-5D7AEF881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775" y="0"/>
            <a:ext cx="49382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051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ctrTitle"/>
          </p:nvPr>
        </p:nvSpPr>
        <p:spPr>
          <a:xfrm>
            <a:off x="-526757" y="1648114"/>
            <a:ext cx="10197514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/>
              <a:t>HYPOCHONDROPLASIA</a:t>
            </a:r>
          </a:p>
        </p:txBody>
      </p:sp>
      <p:sp>
        <p:nvSpPr>
          <p:cNvPr id="91" name="Google Shape;91;p20"/>
          <p:cNvSpPr txBox="1">
            <a:spLocks noGrp="1"/>
          </p:cNvSpPr>
          <p:nvPr>
            <p:ph type="subTitle" idx="1"/>
          </p:nvPr>
        </p:nvSpPr>
        <p:spPr>
          <a:xfrm>
            <a:off x="1557300" y="2668610"/>
            <a:ext cx="6029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92" name="Google Shape;92;p20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00868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27E268B-8FDF-44C4-95EC-BBBA47946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25202B-AFD5-4E59-A5AD-812AD1D005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/>
              <a:t>Skull is never affected</a:t>
            </a:r>
          </a:p>
          <a:p>
            <a:pPr>
              <a:lnSpc>
                <a:spcPct val="150000"/>
              </a:lnSpc>
            </a:pPr>
            <a:r>
              <a:rPr lang="en-US" b="1" dirty="0"/>
              <a:t>Normal or mildly reduced height</a:t>
            </a:r>
          </a:p>
          <a:p>
            <a:pPr>
              <a:lnSpc>
                <a:spcPct val="150000"/>
              </a:lnSpc>
            </a:pPr>
            <a:r>
              <a:rPr lang="en-US" b="1" dirty="0"/>
              <a:t>Dominant inheritance</a:t>
            </a:r>
          </a:p>
          <a:p>
            <a:pPr>
              <a:lnSpc>
                <a:spcPct val="150000"/>
              </a:lnSpc>
            </a:pPr>
            <a:r>
              <a:rPr lang="en-US" b="1" dirty="0"/>
              <a:t>Prominent abdomen and hips</a:t>
            </a:r>
          </a:p>
          <a:p>
            <a:pPr>
              <a:lnSpc>
                <a:spcPct val="150000"/>
              </a:lnSpc>
            </a:pPr>
            <a:r>
              <a:rPr lang="en-US" b="1" dirty="0"/>
              <a:t>Bowed legs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593B1C-A86A-4E3B-95F4-C203CC11030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905441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A6B22-6474-4B8D-B0CA-E21BC1A25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RADIOLOGICAL FEATURES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2B621-B39F-4A72-A600-8E7654DCB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1700" y="984465"/>
            <a:ext cx="7320600" cy="37257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/>
              <a:t>Rhizomelia</a:t>
            </a:r>
          </a:p>
          <a:p>
            <a:pPr>
              <a:lnSpc>
                <a:spcPct val="150000"/>
              </a:lnSpc>
            </a:pPr>
            <a:r>
              <a:rPr lang="en-US" b="1" dirty="0"/>
              <a:t>Short broad femoral neck</a:t>
            </a:r>
          </a:p>
          <a:p>
            <a:pPr>
              <a:lnSpc>
                <a:spcPct val="150000"/>
              </a:lnSpc>
            </a:pPr>
            <a:r>
              <a:rPr lang="en-US" b="1" dirty="0"/>
              <a:t>Distal fibula over grown</a:t>
            </a:r>
          </a:p>
          <a:p>
            <a:pPr>
              <a:lnSpc>
                <a:spcPct val="150000"/>
              </a:lnSpc>
            </a:pPr>
            <a:r>
              <a:rPr lang="en-US" b="1" dirty="0"/>
              <a:t>Small ilium</a:t>
            </a:r>
          </a:p>
          <a:p>
            <a:pPr>
              <a:lnSpc>
                <a:spcPct val="150000"/>
              </a:lnSpc>
            </a:pPr>
            <a:r>
              <a:rPr lang="en-US" b="1" dirty="0"/>
              <a:t>Narrow interpedicular distance</a:t>
            </a:r>
          </a:p>
          <a:p>
            <a:pPr>
              <a:lnSpc>
                <a:spcPct val="150000"/>
              </a:lnSpc>
            </a:pPr>
            <a:r>
              <a:rPr lang="en-US" b="1" dirty="0"/>
              <a:t>Increased lumbar lordosis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484FD6-465D-4A85-9631-64A89B6243F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57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30AB6B-1E58-6E41-F544-16585AB53E34}"/>
              </a:ext>
            </a:extLst>
          </p:cNvPr>
          <p:cNvSpPr txBox="1"/>
          <p:nvPr/>
        </p:nvSpPr>
        <p:spPr>
          <a:xfrm>
            <a:off x="2286000" y="2448063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34515852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609F1-0590-4018-84CD-B5210C1B3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42D569-A9F9-48B1-BE03-1F7BBDE63F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15291-1CD9-4CE1-AE9D-D02E235CBEA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58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945DDE-2743-400B-8DB9-45CE2E4C5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97650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5FD3E8-6FB8-470D-9C34-D4BAAD6F2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-22622"/>
            <a:ext cx="4572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5978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ctrTitle"/>
          </p:nvPr>
        </p:nvSpPr>
        <p:spPr>
          <a:xfrm>
            <a:off x="-526757" y="1648114"/>
            <a:ext cx="10197514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/>
              <a:t>PSEUDOACHONDROPLASIA</a:t>
            </a:r>
          </a:p>
        </p:txBody>
      </p:sp>
      <p:sp>
        <p:nvSpPr>
          <p:cNvPr id="91" name="Google Shape;91;p20"/>
          <p:cNvSpPr txBox="1">
            <a:spLocks noGrp="1"/>
          </p:cNvSpPr>
          <p:nvPr>
            <p:ph type="subTitle" idx="1"/>
          </p:nvPr>
        </p:nvSpPr>
        <p:spPr>
          <a:xfrm>
            <a:off x="1557300" y="2668610"/>
            <a:ext cx="6029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92" name="Google Shape;92;p20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59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28A0F1-7206-4BA1-A5E7-E6E90623933B}"/>
              </a:ext>
            </a:extLst>
          </p:cNvPr>
          <p:cNvSpPr txBox="1"/>
          <p:nvPr/>
        </p:nvSpPr>
        <p:spPr>
          <a:xfrm>
            <a:off x="2022088" y="4256768"/>
            <a:ext cx="50998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19389492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1670C31-4DB4-4549-A327-EC55DEE44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901EB02-1B75-41BA-9C28-D8866B1185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/>
              <a:t>Short limb dwarfism</a:t>
            </a:r>
          </a:p>
          <a:p>
            <a:pPr>
              <a:lnSpc>
                <a:spcPct val="200000"/>
              </a:lnSpc>
            </a:pPr>
            <a:r>
              <a:rPr lang="en-US" b="1" dirty="0"/>
              <a:t>Recessive and dominant forms</a:t>
            </a:r>
          </a:p>
          <a:p>
            <a:pPr>
              <a:lnSpc>
                <a:spcPct val="200000"/>
              </a:lnSpc>
            </a:pPr>
            <a:r>
              <a:rPr lang="en-US" b="1" dirty="0"/>
              <a:t>Mild and severe form</a:t>
            </a:r>
          </a:p>
          <a:p>
            <a:pPr>
              <a:lnSpc>
                <a:spcPct val="200000"/>
              </a:lnSpc>
            </a:pPr>
            <a:r>
              <a:rPr lang="en-US" b="1" dirty="0"/>
              <a:t>No changes in 1</a:t>
            </a:r>
            <a:r>
              <a:rPr lang="en-US" b="1" baseline="30000" dirty="0"/>
              <a:t>st</a:t>
            </a:r>
            <a:r>
              <a:rPr lang="en-US" b="1" dirty="0"/>
              <a:t> </a:t>
            </a:r>
            <a:r>
              <a:rPr lang="en-US" b="1" dirty="0" err="1"/>
              <a:t>yr</a:t>
            </a:r>
            <a:r>
              <a:rPr lang="en-US" b="1" dirty="0"/>
              <a:t> of life</a:t>
            </a:r>
          </a:p>
          <a:p>
            <a:pPr>
              <a:lnSpc>
                <a:spcPct val="200000"/>
              </a:lnSpc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028B2D-CD06-4F7E-9FDD-D880B098E0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447206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79795-275C-401F-8E96-CDE6CD587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RADIOLOGICAL FEATURES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DAEE2D-74C2-45B9-9467-CA7E875C6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900" y="984465"/>
            <a:ext cx="7320600" cy="3725700"/>
          </a:xfrm>
        </p:spPr>
        <p:txBody>
          <a:bodyPr/>
          <a:lstStyle/>
          <a:p>
            <a:r>
              <a:rPr lang="en-US" b="1" dirty="0"/>
              <a:t>Spine</a:t>
            </a:r>
          </a:p>
          <a:p>
            <a:r>
              <a:rPr lang="en-US" dirty="0"/>
              <a:t>Flat irregular vertebral bodies</a:t>
            </a:r>
          </a:p>
          <a:p>
            <a:r>
              <a:rPr lang="en-US" dirty="0"/>
              <a:t>Central anterior tongues</a:t>
            </a:r>
          </a:p>
          <a:p>
            <a:r>
              <a:rPr lang="en-US" dirty="0"/>
              <a:t>Platyspondyly &gt;&gt; scoliosis</a:t>
            </a:r>
          </a:p>
          <a:p>
            <a:endParaRPr lang="en-US" dirty="0"/>
          </a:p>
          <a:p>
            <a:r>
              <a:rPr lang="en-US" b="1" dirty="0"/>
              <a:t>Long  bones</a:t>
            </a:r>
          </a:p>
          <a:p>
            <a:r>
              <a:rPr lang="en-US" dirty="0"/>
              <a:t>Delayed &amp; irregular epiphyseal appearance</a:t>
            </a:r>
          </a:p>
          <a:p>
            <a:r>
              <a:rPr lang="en-US" dirty="0"/>
              <a:t>Broad spurred metaphysis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FE6FE0-D7B8-492D-BEAC-BD9A360141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61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3D857D-5477-0E1D-4710-15240F5AEE2E}"/>
              </a:ext>
            </a:extLst>
          </p:cNvPr>
          <p:cNvSpPr txBox="1"/>
          <p:nvPr/>
        </p:nvSpPr>
        <p:spPr>
          <a:xfrm>
            <a:off x="3735658" y="4556276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21505468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FC819-E71C-49CD-B929-EAFDD197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BEBCC4-9446-41A9-AC15-CF9293212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434" y="565150"/>
            <a:ext cx="7320600" cy="3725700"/>
          </a:xfrm>
        </p:spPr>
        <p:txBody>
          <a:bodyPr/>
          <a:lstStyle/>
          <a:p>
            <a:r>
              <a:rPr lang="en-US" b="1" dirty="0"/>
              <a:t>Pelvis</a:t>
            </a:r>
          </a:p>
          <a:p>
            <a:r>
              <a:rPr lang="en-US" dirty="0"/>
              <a:t>Irregular acetabulum</a:t>
            </a:r>
          </a:p>
          <a:p>
            <a:r>
              <a:rPr lang="en-US" dirty="0"/>
              <a:t>Premature osteoarthritis</a:t>
            </a:r>
          </a:p>
          <a:p>
            <a:r>
              <a:rPr lang="en-US" dirty="0"/>
              <a:t>Large ilia</a:t>
            </a:r>
          </a:p>
          <a:p>
            <a:r>
              <a:rPr lang="en-US" dirty="0"/>
              <a:t>Small ischia and pubes</a:t>
            </a:r>
          </a:p>
          <a:p>
            <a:endParaRPr lang="en-US" dirty="0"/>
          </a:p>
          <a:p>
            <a:r>
              <a:rPr lang="en-US" b="1" dirty="0"/>
              <a:t>Hands</a:t>
            </a:r>
          </a:p>
          <a:p>
            <a:r>
              <a:rPr lang="en-US" dirty="0"/>
              <a:t>Short stubby</a:t>
            </a:r>
          </a:p>
          <a:p>
            <a:r>
              <a:rPr lang="en-US" dirty="0"/>
              <a:t>Short metacarpals, radius and ulna </a:t>
            </a:r>
          </a:p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F2CD6D-02F4-4899-B8D1-404C71261B3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62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CEFA83-0256-4972-2F2A-B872FE1C834D}"/>
              </a:ext>
            </a:extLst>
          </p:cNvPr>
          <p:cNvSpPr txBox="1"/>
          <p:nvPr/>
        </p:nvSpPr>
        <p:spPr>
          <a:xfrm>
            <a:off x="4385734" y="4552075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39993744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7E0B7-9FA0-4E76-BF20-569AAEE36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BA9899-2776-4440-AF22-3019475A39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3E021E-4DEC-4BA8-A15D-D2340E1F46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63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A3E9E2-9F0B-449E-963B-7221EDE53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516452"/>
            <a:ext cx="87249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64365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ctrTitle"/>
          </p:nvPr>
        </p:nvSpPr>
        <p:spPr>
          <a:xfrm>
            <a:off x="-526757" y="1648114"/>
            <a:ext cx="10197514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DIAPHYSEAL ACLASIS</a:t>
            </a:r>
          </a:p>
        </p:txBody>
      </p:sp>
      <p:sp>
        <p:nvSpPr>
          <p:cNvPr id="91" name="Google Shape;91;p20"/>
          <p:cNvSpPr txBox="1">
            <a:spLocks noGrp="1"/>
          </p:cNvSpPr>
          <p:nvPr>
            <p:ph type="subTitle" idx="1"/>
          </p:nvPr>
        </p:nvSpPr>
        <p:spPr>
          <a:xfrm>
            <a:off x="1557300" y="2668610"/>
            <a:ext cx="6029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Hereditary Multiple Exostosis</a:t>
            </a:r>
            <a:endParaRPr b="1" dirty="0"/>
          </a:p>
        </p:txBody>
      </p:sp>
      <p:sp>
        <p:nvSpPr>
          <p:cNvPr id="92" name="Google Shape;92;p20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64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8AB1B1-8E9E-5C33-1958-CBF131F6C092}"/>
              </a:ext>
            </a:extLst>
          </p:cNvPr>
          <p:cNvSpPr txBox="1"/>
          <p:nvPr/>
        </p:nvSpPr>
        <p:spPr>
          <a:xfrm>
            <a:off x="2022088" y="4473906"/>
            <a:ext cx="50998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www.drtehreemfatima.com</a:t>
            </a:r>
          </a:p>
        </p:txBody>
      </p:sp>
    </p:spTree>
    <p:extLst>
      <p:ext uri="{BB962C8B-B14F-4D97-AF65-F5344CB8AC3E}">
        <p14:creationId xmlns:p14="http://schemas.microsoft.com/office/powerpoint/2010/main" val="20637745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E1BF3B8-A80D-4BE1-9A35-5472AB296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DAE563-54FE-43FB-8F2B-BF3801B63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7766" y="0"/>
            <a:ext cx="7320600" cy="3725700"/>
          </a:xfrm>
        </p:spPr>
        <p:txBody>
          <a:bodyPr/>
          <a:lstStyle/>
          <a:p>
            <a:r>
              <a:rPr lang="en-US" b="1" dirty="0"/>
              <a:t>Familial </a:t>
            </a:r>
            <a:r>
              <a:rPr lang="en-US" dirty="0"/>
              <a:t>(60% cases have parents also involved)</a:t>
            </a:r>
          </a:p>
          <a:p>
            <a:endParaRPr lang="en-US" dirty="0"/>
          </a:p>
          <a:p>
            <a:r>
              <a:rPr lang="en-US" b="1" dirty="0"/>
              <a:t>Equal gender incidence</a:t>
            </a:r>
          </a:p>
          <a:p>
            <a:endParaRPr lang="en-US" b="1" dirty="0"/>
          </a:p>
          <a:p>
            <a:r>
              <a:rPr lang="en-US" b="1" dirty="0"/>
              <a:t>Long bones </a:t>
            </a:r>
            <a:r>
              <a:rPr lang="en-US" b="1" dirty="0" err="1"/>
              <a:t>esp</a:t>
            </a:r>
            <a:r>
              <a:rPr lang="en-US" b="1" dirty="0"/>
              <a:t> metaphyseal region of </a:t>
            </a:r>
          </a:p>
          <a:p>
            <a:pPr lvl="3"/>
            <a:r>
              <a:rPr lang="en-US" dirty="0"/>
              <a:t>Shoulders</a:t>
            </a:r>
          </a:p>
          <a:p>
            <a:pPr lvl="3"/>
            <a:r>
              <a:rPr lang="en-US" dirty="0"/>
              <a:t>Hips</a:t>
            </a:r>
          </a:p>
          <a:p>
            <a:pPr lvl="3"/>
            <a:r>
              <a:rPr lang="en-US" dirty="0"/>
              <a:t>Knees</a:t>
            </a:r>
          </a:p>
          <a:p>
            <a:pPr lvl="3"/>
            <a:r>
              <a:rPr lang="en-US" dirty="0"/>
              <a:t>Ankles</a:t>
            </a:r>
          </a:p>
          <a:p>
            <a:r>
              <a:rPr lang="en-US" b="1" dirty="0"/>
              <a:t>Irregularly expanded, club shaped</a:t>
            </a:r>
          </a:p>
          <a:p>
            <a:endParaRPr lang="en-US" b="1" dirty="0"/>
          </a:p>
          <a:p>
            <a:r>
              <a:rPr lang="en-US" b="1" dirty="0"/>
              <a:t>Exostoses  </a:t>
            </a:r>
          </a:p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E1314D-4259-4F1F-84BF-B34FE4425E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4843997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2E347-9A4F-4A61-A3AA-E65F6E770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7BD22-2AC5-4DEE-9201-A0AA3875F8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09E2F-7051-4B09-92D5-F5C36A080A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66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092677-B3C6-4D1B-8475-432541748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60546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614A8E-41EB-40FC-8B1A-1CF46C220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0547" y="0"/>
            <a:ext cx="468345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941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0"/>
          <p:cNvSpPr txBox="1">
            <a:spLocks noGrp="1"/>
          </p:cNvSpPr>
          <p:nvPr>
            <p:ph type="ctrTitle" idx="4294967295"/>
          </p:nvPr>
        </p:nvSpPr>
        <p:spPr>
          <a:xfrm>
            <a:off x="1275150" y="0"/>
            <a:ext cx="6593700" cy="125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</p:txBody>
      </p:sp>
      <p:sp>
        <p:nvSpPr>
          <p:cNvPr id="307" name="Google Shape;307;p40"/>
          <p:cNvSpPr txBox="1">
            <a:spLocks noGrp="1"/>
          </p:cNvSpPr>
          <p:nvPr>
            <p:ph type="subTitle" idx="4294967295"/>
          </p:nvPr>
        </p:nvSpPr>
        <p:spPr>
          <a:xfrm>
            <a:off x="1275150" y="1252350"/>
            <a:ext cx="6593700" cy="27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 dirty="0">
                <a:solidFill>
                  <a:srgbClr val="FFFFFF"/>
                </a:solidFill>
              </a:rPr>
              <a:t>Q/A</a:t>
            </a:r>
            <a:endParaRPr sz="11500" b="1" dirty="0">
              <a:solidFill>
                <a:srgbClr val="FFFFFF"/>
              </a:solidFill>
            </a:endParaRPr>
          </a:p>
        </p:txBody>
      </p:sp>
      <p:sp>
        <p:nvSpPr>
          <p:cNvPr id="308" name="Google Shape;308;p40"/>
          <p:cNvSpPr txBox="1">
            <a:spLocks noGrp="1"/>
          </p:cNvSpPr>
          <p:nvPr>
            <p:ph type="body" idx="4294967295"/>
          </p:nvPr>
        </p:nvSpPr>
        <p:spPr>
          <a:xfrm>
            <a:off x="1275150" y="3976176"/>
            <a:ext cx="6593700" cy="92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309" name="Google Shape;309;p40"/>
          <p:cNvSpPr txBox="1">
            <a:spLocks noGrp="1"/>
          </p:cNvSpPr>
          <p:nvPr>
            <p:ph type="sldNum" idx="12"/>
          </p:nvPr>
        </p:nvSpPr>
        <p:spPr>
          <a:xfrm>
            <a:off x="4297650" y="4859852"/>
            <a:ext cx="548700" cy="2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67</a:t>
            </a:fld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FBC7B3-1ACB-4D8B-808A-2EB4DF9A1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F7673-073D-4875-A0A4-64C58B7844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267" y="-54206"/>
            <a:ext cx="8754533" cy="3284100"/>
          </a:xfrm>
        </p:spPr>
        <p:txBody>
          <a:bodyPr/>
          <a:lstStyle/>
          <a:p>
            <a:r>
              <a:rPr lang="en-US" sz="2400" b="1" dirty="0"/>
              <a:t>A 6-year-old boy is referred to the </a:t>
            </a:r>
            <a:r>
              <a:rPr lang="en-US" sz="2400" b="1" dirty="0" err="1"/>
              <a:t>orthopaedic</a:t>
            </a:r>
            <a:r>
              <a:rPr lang="en-US" sz="2400" b="1" dirty="0"/>
              <a:t> team with a limp. A pelvic radiograph reveals loss of height of the right femoral head, with fragmentation and sclerosis of the epiphysis. What is the most likely diagnosis?</a:t>
            </a:r>
          </a:p>
          <a:p>
            <a:pPr marL="101600" indent="0">
              <a:buNone/>
            </a:pPr>
            <a:endParaRPr lang="en-US" b="1" dirty="0"/>
          </a:p>
          <a:p>
            <a:pPr marL="558800" indent="-457200">
              <a:lnSpc>
                <a:spcPct val="150000"/>
              </a:lnSpc>
              <a:buFont typeface="+mj-lt"/>
              <a:buAutoNum type="alphaUcPeriod"/>
            </a:pPr>
            <a:r>
              <a:rPr lang="en-US" dirty="0"/>
              <a:t> </a:t>
            </a:r>
            <a:r>
              <a:rPr lang="en-US" sz="2400" dirty="0"/>
              <a:t>Developmental dysplasia of the hip</a:t>
            </a:r>
          </a:p>
          <a:p>
            <a:pPr marL="5588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/>
              <a:t>Perthes' disease</a:t>
            </a:r>
          </a:p>
          <a:p>
            <a:pPr marL="5588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/>
              <a:t>Septic arthritis</a:t>
            </a:r>
          </a:p>
          <a:p>
            <a:pPr marL="5588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/>
              <a:t> Slipped upper femoral epiphysis</a:t>
            </a:r>
          </a:p>
          <a:p>
            <a:pPr marL="5588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/>
              <a:t> Transient synovitis of the hip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45B0ED-65EC-4981-BE80-59BB5B09D59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2089462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FBC7B3-1ACB-4D8B-808A-2EB4DF9A1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F7673-073D-4875-A0A4-64C58B7844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267" y="-54206"/>
            <a:ext cx="8754533" cy="3284100"/>
          </a:xfrm>
        </p:spPr>
        <p:txBody>
          <a:bodyPr/>
          <a:lstStyle/>
          <a:p>
            <a:r>
              <a:rPr lang="en-US" sz="2400" b="1" dirty="0"/>
              <a:t>A 6-year-old boy is referred to the </a:t>
            </a:r>
            <a:r>
              <a:rPr lang="en-US" sz="2400" b="1" dirty="0" err="1"/>
              <a:t>orthopaedic</a:t>
            </a:r>
            <a:r>
              <a:rPr lang="en-US" sz="2400" b="1" dirty="0"/>
              <a:t> team with a limp. A pelvic radiograph reveals loss of height of the right femoral head, with fragmentation and sclerosis of the epiphysis. What is the most likely diagnosis?</a:t>
            </a:r>
          </a:p>
          <a:p>
            <a:pPr marL="101600" indent="0">
              <a:buNone/>
            </a:pPr>
            <a:endParaRPr lang="en-US" b="1" dirty="0"/>
          </a:p>
          <a:p>
            <a:pPr marL="558800" indent="-457200">
              <a:lnSpc>
                <a:spcPct val="150000"/>
              </a:lnSpc>
              <a:buFont typeface="+mj-lt"/>
              <a:buAutoNum type="alphaUcPeriod"/>
            </a:pPr>
            <a:r>
              <a:rPr lang="en-US" dirty="0"/>
              <a:t> </a:t>
            </a:r>
            <a:r>
              <a:rPr lang="en-US" sz="2400" dirty="0"/>
              <a:t>Developmental dysplasia of the hip</a:t>
            </a:r>
          </a:p>
          <a:p>
            <a:pPr marL="5588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>
                <a:highlight>
                  <a:srgbClr val="FF0000"/>
                </a:highlight>
              </a:rPr>
              <a:t>Perthes' disease</a:t>
            </a:r>
          </a:p>
          <a:p>
            <a:pPr marL="5588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/>
              <a:t>Septic arthritis</a:t>
            </a:r>
          </a:p>
          <a:p>
            <a:pPr marL="5588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/>
              <a:t> Slipped upper femoral epiphysis</a:t>
            </a:r>
          </a:p>
          <a:p>
            <a:pPr marL="5588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/>
              <a:t> Transient synovitis of the hip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45B0ED-65EC-4981-BE80-59BB5B09D59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398140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8237E2B-2EA8-44DB-B175-A9D740ADA94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0" y="-78317"/>
            <a:ext cx="9144000" cy="3299400"/>
          </a:xfrm>
        </p:spPr>
        <p:txBody>
          <a:bodyPr/>
          <a:lstStyle/>
          <a:p>
            <a:r>
              <a:rPr lang="en-US" sz="2400" b="1" dirty="0"/>
              <a:t>A series of neonatal radiographs reveal a narrow thorax with short ribs, square iliac wings with horizontal acetabular roofs, short </a:t>
            </a:r>
            <a:r>
              <a:rPr lang="en-US" sz="2400" b="1" dirty="0" err="1"/>
              <a:t>sacrosciatic</a:t>
            </a:r>
            <a:r>
              <a:rPr lang="en-US" sz="2400" b="1" dirty="0"/>
              <a:t> notches, progressive narrowing of the interpedicular distance and posterior scalloping of the vertebral bodies. What is the most likely diagnosis?</a:t>
            </a:r>
          </a:p>
          <a:p>
            <a:pPr marL="5715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b="1" dirty="0"/>
              <a:t> </a:t>
            </a:r>
            <a:r>
              <a:rPr lang="en-US" sz="2400" dirty="0"/>
              <a:t>Achondroplasia</a:t>
            </a:r>
          </a:p>
          <a:p>
            <a:pPr marL="5715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/>
              <a:t>Campomelic dysplasia</a:t>
            </a:r>
          </a:p>
          <a:p>
            <a:pPr marL="5715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/>
              <a:t>Cleidocranial dysplasia</a:t>
            </a:r>
          </a:p>
          <a:p>
            <a:pPr marL="5715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/>
              <a:t>Ellis-van Creveld syndrome</a:t>
            </a:r>
          </a:p>
          <a:p>
            <a:pPr marL="5715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/>
              <a:t> </a:t>
            </a:r>
            <a:r>
              <a:rPr lang="en-US" sz="2400" dirty="0" err="1"/>
              <a:t>Morquio's</a:t>
            </a:r>
            <a:r>
              <a:rPr lang="en-US" sz="2400" dirty="0"/>
              <a:t> syndrome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B296D6-6665-4371-B4C5-9DFE63208AA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anchor="t">
            <a:normAutofit fontScale="77500" lnSpcReduction="20000"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" sz="300" smtClean="0"/>
              <a:pPr marL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70</a:t>
            </a:fld>
            <a:endParaRPr lang="en" sz="300"/>
          </a:p>
        </p:txBody>
      </p:sp>
    </p:spTree>
    <p:extLst>
      <p:ext uri="{BB962C8B-B14F-4D97-AF65-F5344CB8AC3E}">
        <p14:creationId xmlns:p14="http://schemas.microsoft.com/office/powerpoint/2010/main" val="293335776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8237E2B-2EA8-44DB-B175-A9D740ADA94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0" y="-78317"/>
            <a:ext cx="9144000" cy="3299400"/>
          </a:xfrm>
        </p:spPr>
        <p:txBody>
          <a:bodyPr/>
          <a:lstStyle/>
          <a:p>
            <a:r>
              <a:rPr lang="en-US" sz="2400" b="1" dirty="0"/>
              <a:t>A series of neonatal radiographs reveal a narrow thorax with short ribs, square iliac wings with horizontal acetabular roofs, short </a:t>
            </a:r>
            <a:r>
              <a:rPr lang="en-US" sz="2400" b="1" dirty="0" err="1"/>
              <a:t>sacrosciatic</a:t>
            </a:r>
            <a:r>
              <a:rPr lang="en-US" sz="2400" b="1" dirty="0"/>
              <a:t> notches, progressive narrowing of the interpedicular distance and posterior scalloping of the vertebral bodies. What is the most likely diagnosis?</a:t>
            </a:r>
          </a:p>
          <a:p>
            <a:pPr marL="5715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b="1" dirty="0"/>
              <a:t> </a:t>
            </a:r>
            <a:r>
              <a:rPr lang="en-US" sz="2400" dirty="0">
                <a:highlight>
                  <a:srgbClr val="FFFF00"/>
                </a:highlight>
              </a:rPr>
              <a:t>Achondroplasia</a:t>
            </a:r>
          </a:p>
          <a:p>
            <a:pPr marL="5715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/>
              <a:t>Campomelic dysplasia</a:t>
            </a:r>
          </a:p>
          <a:p>
            <a:pPr marL="5715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/>
              <a:t>Cleidocranial dysplasia</a:t>
            </a:r>
          </a:p>
          <a:p>
            <a:pPr marL="5715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/>
              <a:t>Ellis-van Creveld syndrome</a:t>
            </a:r>
          </a:p>
          <a:p>
            <a:pPr marL="5715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dirty="0"/>
              <a:t> </a:t>
            </a:r>
            <a:r>
              <a:rPr lang="en-US" sz="2400" dirty="0" err="1"/>
              <a:t>Morquio's</a:t>
            </a:r>
            <a:r>
              <a:rPr lang="en-US" sz="2400" dirty="0"/>
              <a:t> syndrome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B296D6-6665-4371-B4C5-9DFE63208AA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anchor="t">
            <a:normAutofit fontScale="77500" lnSpcReduction="20000"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" sz="300" smtClean="0"/>
              <a:pPr marL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71</a:t>
            </a:fld>
            <a:endParaRPr lang="en" sz="300"/>
          </a:p>
        </p:txBody>
      </p:sp>
    </p:spTree>
    <p:extLst>
      <p:ext uri="{BB962C8B-B14F-4D97-AF65-F5344CB8AC3E}">
        <p14:creationId xmlns:p14="http://schemas.microsoft.com/office/powerpoint/2010/main" val="14451607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165A2-99D6-4E78-8F2A-1C28A8536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D40E9-9B84-432B-AD24-8C99527A0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A7E65-D054-499A-9D73-6657C083B35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D06A5C-0DAD-4C37-9165-CE3A764F5B89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44491-8DBE-4175-8772-3243C168A8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72</a:t>
            </a:fld>
            <a:endParaRPr lang="en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459256D1-97C4-43EE-924C-96A6564FF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664133"/>
      </p:ext>
    </p:extLst>
  </p:cSld>
  <p:clrMapOvr>
    <a:masterClrMapping/>
  </p:clrMapOvr>
</p:sld>
</file>

<file path=ppt/theme/theme1.xml><?xml version="1.0" encoding="utf-8"?>
<a:theme xmlns:a="http://schemas.openxmlformats.org/drawingml/2006/main" name="Timon template">
  <a:themeElements>
    <a:clrScheme name="Custom 347">
      <a:dk1>
        <a:srgbClr val="2C343B"/>
      </a:dk1>
      <a:lt1>
        <a:srgbClr val="FFFFFF"/>
      </a:lt1>
      <a:dk2>
        <a:srgbClr val="859CB1"/>
      </a:dk2>
      <a:lt2>
        <a:srgbClr val="F0F3F5"/>
      </a:lt2>
      <a:accent1>
        <a:srgbClr val="0198AD"/>
      </a:accent1>
      <a:accent2>
        <a:srgbClr val="BDE4EA"/>
      </a:accent2>
      <a:accent3>
        <a:srgbClr val="FE344D"/>
      </a:accent3>
      <a:accent4>
        <a:srgbClr val="FE7F8F"/>
      </a:accent4>
      <a:accent5>
        <a:srgbClr val="F5A500"/>
      </a:accent5>
      <a:accent6>
        <a:srgbClr val="2C343B"/>
      </a:accent6>
      <a:hlink>
        <a:srgbClr val="2C343B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</TotalTime>
  <Words>1245</Words>
  <Application>Microsoft Office PowerPoint</Application>
  <PresentationFormat>On-screen Show (16:9)</PresentationFormat>
  <Paragraphs>382</Paragraphs>
  <Slides>72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0" baseType="lpstr">
      <vt:lpstr>Open Sans</vt:lpstr>
      <vt:lpstr>Baguet Script</vt:lpstr>
      <vt:lpstr>Source Sans Pro</vt:lpstr>
      <vt:lpstr>Courier New</vt:lpstr>
      <vt:lpstr>Permanent Marker</vt:lpstr>
      <vt:lpstr>Wingdings</vt:lpstr>
      <vt:lpstr>Arial</vt:lpstr>
      <vt:lpstr>Timon template</vt:lpstr>
      <vt:lpstr>MSK- CONGENITAL ANOMALIES</vt:lpstr>
      <vt:lpstr>Chondrodystrophia ossificans</vt:lpstr>
      <vt:lpstr>www.drtehreemfatima.com </vt:lpstr>
      <vt:lpstr>types</vt:lpstr>
      <vt:lpstr>RADIOGRAPHIC FEATURES</vt:lpstr>
      <vt:lpstr>PowerPoint Presentation</vt:lpstr>
      <vt:lpstr>www.drtehreemfatima.com </vt:lpstr>
      <vt:lpstr>www.drtehreemfatima.com </vt:lpstr>
      <vt:lpstr>PowerPoint Presentation</vt:lpstr>
      <vt:lpstr>MULTIPLE EPIPHYSEAL DYSPLASIA</vt:lpstr>
      <vt:lpstr>PowerPoint Presentation</vt:lpstr>
      <vt:lpstr>PowerPoint Presentation</vt:lpstr>
      <vt:lpstr>PowerPoint Presentation</vt:lpstr>
      <vt:lpstr>radiological features</vt:lpstr>
      <vt:lpstr>PowerPoint Presentation</vt:lpstr>
      <vt:lpstr>PowerPoint Presentation</vt:lpstr>
      <vt:lpstr>www.drtehreemfatima.com </vt:lpstr>
      <vt:lpstr>www.drtehreemfatima.com </vt:lpstr>
      <vt:lpstr>www.drtehreemfatima.com </vt:lpstr>
      <vt:lpstr>Dysplasia Epiphysiealis HEMIMELICA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METAPHYSEAL CHONDRODYSPLASIA</vt:lpstr>
      <vt:lpstr>PowerPoint Presentation</vt:lpstr>
      <vt:lpstr>types</vt:lpstr>
      <vt:lpstr>PowerPoint Presentation</vt:lpstr>
      <vt:lpstr>Schmid type</vt:lpstr>
      <vt:lpstr>Janssen type</vt:lpstr>
      <vt:lpstr>Janssen type</vt:lpstr>
      <vt:lpstr>ACHONDROPLASIA</vt:lpstr>
      <vt:lpstr>PowerPoint Presentation</vt:lpstr>
      <vt:lpstr>types</vt:lpstr>
      <vt:lpstr>CLINICAL FEATURES</vt:lpstr>
      <vt:lpstr>PowerPoint Presentation</vt:lpstr>
      <vt:lpstr>Radiological features</vt:lpstr>
      <vt:lpstr> Long bones </vt:lpstr>
      <vt:lpstr>PowerPoint Presentation</vt:lpstr>
      <vt:lpstr>pelvis</vt:lpstr>
      <vt:lpstr>PowerPoint Presentation</vt:lpstr>
      <vt:lpstr>PowerPoint Presentation</vt:lpstr>
      <vt:lpstr>SPINE</vt:lpstr>
      <vt:lpstr>PowerPoint Presentation</vt:lpstr>
      <vt:lpstr>PowerPoint Presentation</vt:lpstr>
      <vt:lpstr>SKULL</vt:lpstr>
      <vt:lpstr>PowerPoint Presentation</vt:lpstr>
      <vt:lpstr>CHEST</vt:lpstr>
      <vt:lpstr>PowerPoint Presentation</vt:lpstr>
      <vt:lpstr>PowerPoint Presentation</vt:lpstr>
      <vt:lpstr>HANDS &amp; FEET</vt:lpstr>
      <vt:lpstr>PowerPoint Presentation</vt:lpstr>
      <vt:lpstr>PowerPoint Presentation</vt:lpstr>
      <vt:lpstr>HYPOCHONDROPLASIA</vt:lpstr>
      <vt:lpstr>PowerPoint Presentation</vt:lpstr>
      <vt:lpstr>RADIOLOGICAL FEATURES</vt:lpstr>
      <vt:lpstr>PowerPoint Presentation</vt:lpstr>
      <vt:lpstr>PSEUDOACHONDROPLASIA</vt:lpstr>
      <vt:lpstr>PowerPoint Presentation</vt:lpstr>
      <vt:lpstr>RADIOLOGICAL FEATURES</vt:lpstr>
      <vt:lpstr>PowerPoint Presentation</vt:lpstr>
      <vt:lpstr>PowerPoint Presentation</vt:lpstr>
      <vt:lpstr>DIAPHYSEAL ACLASIS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MSK- CONGENITAL ANOMALIES</dc:title>
  <dc:creator>Lenovo</dc:creator>
  <cp:lastModifiedBy>dr tehreem</cp:lastModifiedBy>
  <cp:revision>5</cp:revision>
  <dcterms:modified xsi:type="dcterms:W3CDTF">2022-07-28T18:08:03Z</dcterms:modified>
</cp:coreProperties>
</file>